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2" r:id="rId1"/>
  </p:sldMasterIdLst>
  <p:notesMasterIdLst>
    <p:notesMasterId r:id="rId19"/>
  </p:notesMasterIdLst>
  <p:handoutMasterIdLst>
    <p:handoutMasterId r:id="rId20"/>
  </p:handoutMasterIdLst>
  <p:sldIdLst>
    <p:sldId id="290" r:id="rId2"/>
    <p:sldId id="440" r:id="rId3"/>
    <p:sldId id="442" r:id="rId4"/>
    <p:sldId id="443" r:id="rId5"/>
    <p:sldId id="444" r:id="rId6"/>
    <p:sldId id="445" r:id="rId7"/>
    <p:sldId id="447" r:id="rId8"/>
    <p:sldId id="446" r:id="rId9"/>
    <p:sldId id="448" r:id="rId10"/>
    <p:sldId id="382" r:id="rId11"/>
    <p:sldId id="383" r:id="rId12"/>
    <p:sldId id="434" r:id="rId13"/>
    <p:sldId id="449" r:id="rId14"/>
    <p:sldId id="450" r:id="rId15"/>
    <p:sldId id="438" r:id="rId16"/>
    <p:sldId id="451" r:id="rId17"/>
    <p:sldId id="452" r:id="rId18"/>
  </p:sldIdLst>
  <p:sldSz cx="12192000" cy="6858000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45" autoAdjust="0"/>
    <p:restoredTop sz="94368" autoAdjust="0"/>
  </p:normalViewPr>
  <p:slideViewPr>
    <p:cSldViewPr snapToGrid="0">
      <p:cViewPr>
        <p:scale>
          <a:sx n="100" d="100"/>
          <a:sy n="100" d="100"/>
        </p:scale>
        <p:origin x="-972" y="-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3;&#1072;&#1090;&#1072;&#1096;&#1072;\&#1055;&#1091;&#1096;&#1082;&#1080;&#1085;&#1089;&#1082;&#1072;&#1103;%20&#1082;&#1072;&#1088;&#1090;&#1072;\2026\&#1062;&#1048;&#1060;&#1056;&#1067;%20&#1082;%20&#1089;&#1086;&#1074;&#1077;&#1097;&#1072;&#1085;&#1080;&#1102;%20&#1089;%20&#1059;&#1054;%2028.05.2026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3;&#1072;&#1090;&#1072;&#1096;&#1072;\&#1057;&#1042;&#1054;&#1044;&#1067;\2026-06%20&#1086;&#1073;&#1097;&#1077;&#1089;&#1090;&#1074;&#1077;&#1085;&#1085;&#1099;&#1081;%20&#1089;&#1086;&#1074;&#1077;&#1090;%2023%20&#1080;&#1102;&#1085;&#1103;%202026\&#1051;&#1080;&#1089;&#1090;%20Microsoft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3;&#1072;&#1090;&#1072;&#1096;&#1072;\&#1057;&#1042;&#1054;&#1044;&#1067;\2026-06%20&#1086;&#1073;&#1097;&#1077;&#1089;&#1090;&#1074;&#1077;&#1085;&#1085;&#1099;&#1081;%20&#1089;&#1086;&#1074;&#1077;&#1090;%2023%20&#1080;&#1102;&#1085;&#1103;%202026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A4-47EC-B79D-130CF754BDBB}"/>
              </c:ext>
            </c:extLst>
          </c:dPt>
          <c:dPt>
            <c:idx val="1"/>
            <c:spPr>
              <a:solidFill>
                <a:srgbClr val="00B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A4-47EC-B79D-130CF754BDBB}"/>
              </c:ext>
            </c:extLst>
          </c:dPt>
          <c:dPt>
            <c:idx val="2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0A4-47EC-B79D-130CF754BDBB}"/>
              </c:ext>
            </c:extLst>
          </c:dPt>
          <c:dLbls>
            <c:showPercent val="1"/>
          </c:dLbls>
          <c:cat>
            <c:strRef>
              <c:f>(Лист1!$C$15,Лист1!$C$17,Лист1!$C$19)</c:f>
              <c:strCache>
                <c:ptCount val="3"/>
                <c:pt idx="0">
                  <c:v>количество участников формирований самодеятельного народного творчества</c:v>
                </c:pt>
                <c:pt idx="1">
                  <c:v>количество участников культурно-досуговых формирований для детей  до 14 лет </c:v>
                </c:pt>
                <c:pt idx="2">
                  <c:v>количество участников культурно-досуговых формирований для молодежи от 14 до 35 лет</c:v>
                </c:pt>
              </c:strCache>
            </c:strRef>
          </c:cat>
          <c:val>
            <c:numRef>
              <c:f>(Лист1!$E$15,Лист1!$E$17,Лист1!$E$19)</c:f>
              <c:numCache>
                <c:formatCode>General</c:formatCode>
                <c:ptCount val="3"/>
                <c:pt idx="0">
                  <c:v>1461</c:v>
                </c:pt>
                <c:pt idx="1">
                  <c:v>1665</c:v>
                </c:pt>
                <c:pt idx="2">
                  <c:v>815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0A4-47EC-B79D-130CF754BDBB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28955779261774"/>
          <c:y val="3.4831831588061822E-2"/>
          <c:w val="0.37463357656209206"/>
          <c:h val="0.83471033904267111"/>
        </c:manualLayout>
      </c:layout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Лист1!$M$3</c:f>
              <c:strCache>
                <c:ptCount val="1"/>
                <c:pt idx="0">
                  <c:v>количество мероприятий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</c:dLbls>
          <c:cat>
            <c:numRef>
              <c:f>Лист1!$N$2:$O$2</c:f>
              <c:numCache>
                <c:formatCode>General</c:formatCode>
                <c:ptCount val="2"/>
                <c:pt idx="0">
                  <c:v>2025</c:v>
                </c:pt>
                <c:pt idx="1">
                  <c:v>2026</c:v>
                </c:pt>
              </c:numCache>
            </c:numRef>
          </c:cat>
          <c:val>
            <c:numRef>
              <c:f>Лист1!$N$3:$O$3</c:f>
              <c:numCache>
                <c:formatCode>General</c:formatCode>
                <c:ptCount val="2"/>
                <c:pt idx="0">
                  <c:v>114</c:v>
                </c:pt>
                <c:pt idx="1">
                  <c:v>118</c:v>
                </c:pt>
              </c:numCache>
            </c:numRef>
          </c:val>
        </c:ser>
        <c:ser>
          <c:idx val="1"/>
          <c:order val="1"/>
          <c:tx>
            <c:strRef>
              <c:f>Лист1!$M$4</c:f>
              <c:strCache>
                <c:ptCount val="1"/>
                <c:pt idx="0">
                  <c:v>количество билетов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</c:dLbls>
          <c:cat>
            <c:numRef>
              <c:f>Лист1!$N$2:$O$2</c:f>
              <c:numCache>
                <c:formatCode>General</c:formatCode>
                <c:ptCount val="2"/>
                <c:pt idx="0">
                  <c:v>2025</c:v>
                </c:pt>
                <c:pt idx="1">
                  <c:v>2026</c:v>
                </c:pt>
              </c:numCache>
            </c:numRef>
          </c:cat>
          <c:val>
            <c:numRef>
              <c:f>Лист1!$N$4:$O$4</c:f>
              <c:numCache>
                <c:formatCode>General</c:formatCode>
                <c:ptCount val="2"/>
                <c:pt idx="0">
                  <c:v>2159</c:v>
                </c:pt>
                <c:pt idx="1">
                  <c:v>2116</c:v>
                </c:pt>
              </c:numCache>
            </c:numRef>
          </c:val>
        </c:ser>
        <c:dLbls>
          <c:showVal val="1"/>
        </c:dLbls>
        <c:overlap val="-25"/>
        <c:axId val="128995328"/>
        <c:axId val="128996864"/>
      </c:barChart>
      <c:catAx>
        <c:axId val="1289953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500" b="1"/>
            </a:pPr>
            <a:endParaRPr lang="ru-RU"/>
          </a:p>
        </c:txPr>
        <c:crossAx val="128996864"/>
        <c:crosses val="autoZero"/>
        <c:auto val="1"/>
        <c:lblAlgn val="ctr"/>
        <c:lblOffset val="100"/>
      </c:catAx>
      <c:valAx>
        <c:axId val="128996864"/>
        <c:scaling>
          <c:orientation val="minMax"/>
        </c:scaling>
        <c:delete val="1"/>
        <c:axPos val="l"/>
        <c:numFmt formatCode="General" sourceLinked="1"/>
        <c:tickLblPos val="nextTo"/>
        <c:crossAx val="1289953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1127415891195422"/>
          <c:y val="2.5641025641025647E-2"/>
          <c:w val="0.78957265569076573"/>
          <c:h val="0.18668618345783705"/>
        </c:manualLayout>
      </c:layout>
      <c:txPr>
        <a:bodyPr/>
        <a:lstStyle/>
        <a:p>
          <a:pPr>
            <a:defRPr sz="1500" b="1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bg2"/>
                </a:solidFill>
              </a:rPr>
              <a:t>К</a:t>
            </a:r>
            <a:r>
              <a:rPr lang="ru-RU" dirty="0" smtClean="0">
                <a:solidFill>
                  <a:schemeClr val="bg2"/>
                </a:solidFill>
              </a:rPr>
              <a:t>омплектование </a:t>
            </a:r>
            <a:r>
              <a:rPr lang="ru-RU" dirty="0">
                <a:solidFill>
                  <a:schemeClr val="bg2"/>
                </a:solidFill>
              </a:rPr>
              <a:t>книжных фондов</a:t>
            </a:r>
          </a:p>
        </c:rich>
      </c:tx>
      <c:layout>
        <c:manualLayout>
          <c:xMode val="edge"/>
          <c:yMode val="edge"/>
          <c:x val="0.16897395002658158"/>
          <c:y val="9.6153846153846246E-3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2.3391812865497082E-2"/>
          <c:y val="0.25153147276708754"/>
          <c:w val="0.95321637426900563"/>
          <c:h val="0.526943422013077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Лист1!$A$17</c:f>
              <c:strCache>
                <c:ptCount val="1"/>
                <c:pt idx="0">
                  <c:v>выделено средств, млн. рублей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7.9365079365079395E-3"/>
                  <c:y val="-3.9447731755424077E-2"/>
                </c:manualLayout>
              </c:layout>
              <c:showVal val="1"/>
            </c:dLbl>
            <c:dLbl>
              <c:idx val="1"/>
              <c:layout>
                <c:manualLayout>
                  <c:x val="7.936472055825641E-3"/>
                  <c:y val="-2.8599586109428622E-2"/>
                </c:manualLayout>
              </c:layout>
              <c:showVal val="1"/>
            </c:dLbl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</c:dLbls>
          <c:cat>
            <c:strRef>
              <c:f>Лист1!$B$16:$C$16</c:f>
              <c:strCache>
                <c:ptCount val="2"/>
                <c:pt idx="0">
                  <c:v>2025 год</c:v>
                </c:pt>
                <c:pt idx="1">
                  <c:v>2026 год</c:v>
                </c:pt>
              </c:strCache>
            </c:strRef>
          </c:cat>
          <c:val>
            <c:numRef>
              <c:f>Лист1!$B$17:$C$17</c:f>
              <c:numCache>
                <c:formatCode>General</c:formatCode>
                <c:ptCount val="2"/>
                <c:pt idx="0">
                  <c:v>1.9000000000000001</c:v>
                </c:pt>
                <c:pt idx="1">
                  <c:v>0.36100000000000015</c:v>
                </c:pt>
              </c:numCache>
            </c:numRef>
          </c:val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приобретено экземпляров, шт.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0"/>
              <c:layout>
                <c:manualLayout>
                  <c:x val="2.1164021164021166E-2"/>
                  <c:y val="-3.1558185404339252E-2"/>
                </c:manualLayout>
              </c:layout>
              <c:showVal val="1"/>
            </c:dLbl>
            <c:dLbl>
              <c:idx val="1"/>
              <c:layout>
                <c:manualLayout>
                  <c:x val="1.5873015873015879E-2"/>
                  <c:y val="-1.9723865877712046E-2"/>
                </c:manualLayout>
              </c:layout>
              <c:showVal val="1"/>
            </c:dLbl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</c:dLbls>
          <c:cat>
            <c:strRef>
              <c:f>Лист1!$B$16:$C$16</c:f>
              <c:strCache>
                <c:ptCount val="2"/>
                <c:pt idx="0">
                  <c:v>2025 год</c:v>
                </c:pt>
                <c:pt idx="1">
                  <c:v>2026 год</c:v>
                </c:pt>
              </c:strCache>
            </c:strRef>
          </c:cat>
          <c:val>
            <c:numRef>
              <c:f>Лист1!$B$18:$C$18</c:f>
              <c:numCache>
                <c:formatCode>General</c:formatCode>
                <c:ptCount val="2"/>
                <c:pt idx="0">
                  <c:v>4227</c:v>
                </c:pt>
                <c:pt idx="1">
                  <c:v>627</c:v>
                </c:pt>
              </c:numCache>
            </c:numRef>
          </c:val>
        </c:ser>
        <c:dLbls>
          <c:showVal val="1"/>
        </c:dLbls>
        <c:shape val="box"/>
        <c:axId val="129575168"/>
        <c:axId val="129593344"/>
        <c:axId val="0"/>
      </c:bar3DChart>
      <c:catAx>
        <c:axId val="1295751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500" b="1"/>
            </a:pPr>
            <a:endParaRPr lang="ru-RU"/>
          </a:p>
        </c:txPr>
        <c:crossAx val="129593344"/>
        <c:crosses val="autoZero"/>
        <c:auto val="1"/>
        <c:lblAlgn val="ctr"/>
        <c:lblOffset val="100"/>
      </c:catAx>
      <c:valAx>
        <c:axId val="12959334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29575168"/>
        <c:crosses val="autoZero"/>
        <c:crossBetween val="between"/>
      </c:valAx>
    </c:plotArea>
    <c:legend>
      <c:legendPos val="t"/>
      <c:legendEntry>
        <c:idx val="0"/>
        <c:txPr>
          <a:bodyPr/>
          <a:lstStyle/>
          <a:p>
            <a:pPr>
              <a:defRPr sz="15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00"/>
            </a:pPr>
            <a:endParaRPr lang="ru-RU"/>
          </a:p>
        </c:txPr>
      </c:legendEntry>
      <c:layout>
        <c:manualLayout>
          <c:xMode val="edge"/>
          <c:yMode val="edge"/>
          <c:x val="0.16964372276431952"/>
          <c:y val="8.5576923076923134E-2"/>
          <c:w val="0.67347155768208444"/>
          <c:h val="0.12199752675146379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Лист1!$A$25</c:f>
              <c:strCache>
                <c:ptCount val="1"/>
                <c:pt idx="0">
                  <c:v>посещений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0"/>
              <c:layout>
                <c:manualLayout>
                  <c:x val="3.3333333333333284E-2"/>
                  <c:y val="-6.9444444444444475E-2"/>
                </c:manualLayout>
              </c:layout>
              <c:showVal val="1"/>
            </c:dLbl>
            <c:dLbl>
              <c:idx val="1"/>
              <c:layout>
                <c:manualLayout>
                  <c:x val="2.2222222222222233E-2"/>
                  <c:y val="-7.407407407407407E-2"/>
                </c:manualLayout>
              </c:layout>
              <c:showVal val="1"/>
            </c:dLbl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</c:dLbls>
          <c:cat>
            <c:numRef>
              <c:f>Лист1!$B$24:$C$24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Лист1!$B$25:$C$25</c:f>
              <c:numCache>
                <c:formatCode>General</c:formatCode>
                <c:ptCount val="2"/>
                <c:pt idx="0">
                  <c:v>15725</c:v>
                </c:pt>
                <c:pt idx="1">
                  <c:v>25299</c:v>
                </c:pt>
              </c:numCache>
            </c:numRef>
          </c:val>
        </c:ser>
        <c:dLbls>
          <c:showVal val="1"/>
        </c:dLbls>
        <c:gapWidth val="75"/>
        <c:shape val="box"/>
        <c:axId val="129522688"/>
        <c:axId val="129528576"/>
        <c:axId val="0"/>
      </c:bar3DChart>
      <c:catAx>
        <c:axId val="1295226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500" b="1"/>
            </a:pPr>
            <a:endParaRPr lang="ru-RU"/>
          </a:p>
        </c:txPr>
        <c:crossAx val="129528576"/>
        <c:crosses val="autoZero"/>
        <c:auto val="1"/>
        <c:lblAlgn val="ctr"/>
        <c:lblOffset val="100"/>
      </c:catAx>
      <c:valAx>
        <c:axId val="129528576"/>
        <c:scaling>
          <c:orientation val="minMax"/>
        </c:scaling>
        <c:axPos val="l"/>
        <c:numFmt formatCode="General" sourceLinked="1"/>
        <c:majorTickMark val="none"/>
        <c:tickLblPos val="nextTo"/>
        <c:crossAx val="1295226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6599015748031543"/>
          <c:y val="0.85155912802566347"/>
          <c:w val="0.32357502187226617"/>
          <c:h val="7.4366797900262516E-2"/>
        </c:manualLayout>
      </c:layout>
      <c:txPr>
        <a:bodyPr/>
        <a:lstStyle/>
        <a:p>
          <a:pPr>
            <a:defRPr sz="1500"/>
          </a:pPr>
          <a:endParaRPr lang="ru-RU"/>
        </a:p>
      </c:txPr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D8C02-B4B7-4167-9C96-52466B0AEE7E}" type="datetimeFigureOut">
              <a:rPr lang="ru-RU" smtClean="0"/>
              <a:pPr/>
              <a:t>10.06.2026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13AA3-0052-4E6E-9A40-E9847B4444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de-DE" alt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de-DE" altLang="en-US" dirty="0"/>
          </a:p>
        </p:txBody>
      </p:sp>
      <p:sp>
        <p:nvSpPr>
          <p:cNvPr id="1536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noProof="0"/>
              <a:t>Textmasterformate durch Klicken bearbeiten</a:t>
            </a:r>
          </a:p>
          <a:p>
            <a:pPr lvl="1"/>
            <a:r>
              <a:rPr lang="de-DE" altLang="en-US" noProof="0"/>
              <a:t>Zweite Ebene</a:t>
            </a:r>
          </a:p>
          <a:p>
            <a:pPr lvl="2"/>
            <a:r>
              <a:rPr lang="de-DE" altLang="en-US" noProof="0"/>
              <a:t>Dritte Ebene</a:t>
            </a:r>
          </a:p>
          <a:p>
            <a:pPr lvl="3"/>
            <a:r>
              <a:rPr lang="de-DE" altLang="en-US" noProof="0"/>
              <a:t>Vierte Ebene</a:t>
            </a:r>
          </a:p>
          <a:p>
            <a:pPr lvl="4"/>
            <a:r>
              <a:rPr lang="de-DE" altLang="en-US" noProof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de-DE" alt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D02AF4-2C6D-4514-905B-FFDCD5354ADB}" type="slidenum">
              <a:rPr lang="de-DE" altLang="en-US"/>
              <a:pPr/>
              <a:t>‹#›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53118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10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2357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11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83117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12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3430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13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3430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14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3430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01E4BD3-6729-69F2-7180-AEC332736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56FB9112-8F49-951C-1439-0D6E00EA1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9D1B7742-8056-EFC6-B863-180B0B93A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A175D3D-34EB-1624-2227-6F89A9899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15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14749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01E4BD3-6729-69F2-7180-AEC332736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56FB9112-8F49-951C-1439-0D6E00EA1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9D1B7742-8056-EFC6-B863-180B0B93A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A175D3D-34EB-1624-2227-6F89A9899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16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14749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01E4BD3-6729-69F2-7180-AEC332736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56FB9112-8F49-951C-1439-0D6E00EA1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9D1B7742-8056-EFC6-B863-180B0B93A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A175D3D-34EB-1624-2227-6F89A9899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02AF4-2C6D-4514-905B-FFDCD5354ADB}" type="slidenum">
              <a:rPr lang="de-DE" altLang="en-US" smtClean="0"/>
              <a:pPr/>
              <a:t>17</a:t>
            </a:fld>
            <a:endParaRPr lang="de-DE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1474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78201" y="4521200"/>
            <a:ext cx="8032751" cy="806450"/>
          </a:xfrm>
        </p:spPr>
        <p:txBody>
          <a:bodyPr/>
          <a:lstStyle>
            <a:lvl1pPr algn="r">
              <a:lnSpc>
                <a:spcPct val="110000"/>
              </a:lnSpc>
              <a:defRPr sz="3200"/>
            </a:lvl1pPr>
          </a:lstStyle>
          <a:p>
            <a:r>
              <a:rPr 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82434" y="5359400"/>
            <a:ext cx="8039100" cy="541338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360538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AE098ED-05D6-4AD5-B0C8-28FED6C37439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809147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0733" y="176213"/>
            <a:ext cx="2751667" cy="584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5733" y="176213"/>
            <a:ext cx="8051800" cy="5842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BBE3833-5441-4D80-A6D0-B2CB5E9F8F84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2007822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49B7E59-4E97-4E5B-A665-8506CA68556E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1408515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3421F7C-F88D-4A3B-8BAC-79DF0AA4EFA6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353569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41425"/>
            <a:ext cx="5384800" cy="4776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241425"/>
            <a:ext cx="5384800" cy="4776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B19E7B3-F4F7-4680-86FF-CDC95B8DB8E8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158267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95078FD-F2EA-46FF-AFF2-8CEC082998E0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3840169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570F22C-99AA-4B8A-9F4B-041C139FCE2A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328753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F9B8464-F793-4243-A6E8-20791ED503D1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634994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2F1D51C-CA15-400A-9A8B-9235D35A2EB4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2622992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F50A4C3-C36E-4684-AF11-366B172A2E1D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xmlns="" val="1808927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65875"/>
            <a:ext cx="38608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 smtClean="0">
                <a:solidFill>
                  <a:schemeClr val="bg1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 altLang="en-US" dirty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75733" y="176213"/>
            <a:ext cx="10972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41425"/>
            <a:ext cx="10972800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黑体" charset="-122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11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6.jpeg"/><Relationship Id="rId4" Type="http://schemas.openxmlformats.org/officeDocument/2006/relationships/image" Target="../media/image56.jpeg"/><Relationship Id="rId9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3.jpeg"/><Relationship Id="rId7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.jpeg"/><Relationship Id="rId7" Type="http://schemas.openxmlformats.org/officeDocument/2006/relationships/image" Target="../media/image3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1.jpe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1.jpeg"/><Relationship Id="rId7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1.jpeg"/><Relationship Id="rId7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3B5D9C8-9E41-7CAD-418D-65942D760E24}"/>
              </a:ext>
            </a:extLst>
          </p:cNvPr>
          <p:cNvSpPr/>
          <p:nvPr/>
        </p:nvSpPr>
        <p:spPr>
          <a:xfrm>
            <a:off x="614084" y="1227724"/>
            <a:ext cx="1116538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/>
                </a:solidFill>
              </a:rPr>
              <a:t>О реализации образовательной, культурно-досуговой и библиотечной деятельности учреждениями культуры города Батайска </a:t>
            </a:r>
          </a:p>
          <a:p>
            <a:pPr algn="ctr"/>
            <a:r>
              <a:rPr lang="ru-RU" sz="4400" b="1" dirty="0" smtClean="0">
                <a:solidFill>
                  <a:schemeClr val="bg2"/>
                </a:solidFill>
              </a:rPr>
              <a:t>Развитие сетевого взаимодействия</a:t>
            </a:r>
            <a:endParaRPr lang="ru-RU" sz="44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BEFF90-5BDB-561B-E266-7110C8E563D5}"/>
              </a:ext>
            </a:extLst>
          </p:cNvPr>
          <p:cNvSpPr txBox="1"/>
          <p:nvPr/>
        </p:nvSpPr>
        <p:spPr>
          <a:xfrm>
            <a:off x="2869657" y="5893068"/>
            <a:ext cx="61423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Начальник Управления культуры города Батайска Антонина Викторовна Гетьманская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7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10186" y="8632"/>
            <a:ext cx="1173187" cy="117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51AB7704-2867-F4AA-4A94-A41BCBCD21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69436" y="0"/>
            <a:ext cx="9147668" cy="807337"/>
          </a:xfrm>
        </p:spPr>
        <p:txBody>
          <a:bodyPr/>
          <a:lstStyle/>
          <a:p>
            <a:pPr algn="ctr" eaLnBrk="1" hangingPunct="1"/>
            <a:r>
              <a:rPr lang="ru-RU" altLang="ru-RU" sz="2400" dirty="0" smtClean="0">
                <a:solidFill>
                  <a:srgbClr val="0070C0"/>
                </a:solidFill>
              </a:rPr>
              <a:t>Библиотечная деятельность</a:t>
            </a:r>
            <a:endParaRPr lang="ru-RU" altLang="ru-RU" sz="2400" dirty="0">
              <a:solidFill>
                <a:srgbClr val="0070C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3D8C39E-F6DB-ECE3-13DC-EE6DC687B3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6350" y="3418001"/>
            <a:ext cx="3962400" cy="2939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B278A8A-19F3-E12E-8CFD-EB7757634B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4451" y="759604"/>
            <a:ext cx="3917826" cy="270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/>
        </p:nvGraphicFramePr>
        <p:xfrm>
          <a:off x="5600700" y="1466850"/>
          <a:ext cx="5972175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79697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51AB7704-2867-F4AA-4A94-A41BCBCD21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80657" y="136081"/>
            <a:ext cx="9147668" cy="807337"/>
          </a:xfrm>
        </p:spPr>
        <p:txBody>
          <a:bodyPr/>
          <a:lstStyle/>
          <a:p>
            <a:pPr algn="ctr" eaLnBrk="1" hangingPunct="1"/>
            <a:r>
              <a:rPr lang="ru-RU" altLang="ru-RU" sz="2400" dirty="0" smtClean="0">
                <a:solidFill>
                  <a:srgbClr val="0070C0"/>
                </a:solidFill>
              </a:rPr>
              <a:t>Модернизация</a:t>
            </a:r>
            <a:endParaRPr lang="ru-RU" altLang="ru-RU" sz="24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7DC68F9-FFE6-01EB-0A29-D40E030A6E36}"/>
              </a:ext>
            </a:extLst>
          </p:cNvPr>
          <p:cNvSpPr/>
          <p:nvPr/>
        </p:nvSpPr>
        <p:spPr>
          <a:xfrm>
            <a:off x="158319" y="940969"/>
            <a:ext cx="118753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bg2"/>
                </a:solidFill>
              </a:rPr>
              <a:t>Выполнен капитальный </a:t>
            </a:r>
            <a:r>
              <a:rPr lang="ru-RU" dirty="0">
                <a:solidFill>
                  <a:schemeClr val="bg2"/>
                </a:solidFill>
              </a:rPr>
              <a:t>ремонт кровли </a:t>
            </a:r>
            <a:endParaRPr lang="ru-RU" dirty="0" smtClean="0">
              <a:solidFill>
                <a:schemeClr val="bg2"/>
              </a:solidFill>
            </a:endParaRPr>
          </a:p>
          <a:p>
            <a:pPr algn="ctr">
              <a:defRPr/>
            </a:pPr>
            <a:r>
              <a:rPr lang="ru-RU" dirty="0" smtClean="0">
                <a:solidFill>
                  <a:schemeClr val="bg2"/>
                </a:solidFill>
              </a:rPr>
              <a:t>Центральной </a:t>
            </a:r>
            <a:r>
              <a:rPr lang="ru-RU" dirty="0">
                <a:solidFill>
                  <a:schemeClr val="bg2"/>
                </a:solidFill>
              </a:rPr>
              <a:t>городской библиотеки им. М. Горького МБУК «</a:t>
            </a:r>
            <a:r>
              <a:rPr lang="ru-RU" dirty="0" smtClean="0">
                <a:solidFill>
                  <a:schemeClr val="bg2"/>
                </a:solidFill>
              </a:rPr>
              <a:t>ЦБС» (ул</a:t>
            </a:r>
            <a:r>
              <a:rPr lang="ru-RU" dirty="0">
                <a:solidFill>
                  <a:schemeClr val="bg2"/>
                </a:solidFill>
              </a:rPr>
              <a:t>. </a:t>
            </a:r>
            <a:r>
              <a:rPr lang="ru-RU" dirty="0" smtClean="0">
                <a:solidFill>
                  <a:schemeClr val="bg2"/>
                </a:solidFill>
              </a:rPr>
              <a:t>Кирова, 32)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bg2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5AE385-66B0-B4A3-3848-38D894A34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9121" y="2370339"/>
            <a:ext cx="7091042" cy="3752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8B269ED-C66C-6940-2AC3-1A05D3A88A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6155" y="2313086"/>
            <a:ext cx="2714287" cy="3809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4879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A71621F-30A0-76CD-7014-3F6E1F534A36}"/>
              </a:ext>
            </a:extLst>
          </p:cNvPr>
          <p:cNvSpPr/>
          <p:nvPr/>
        </p:nvSpPr>
        <p:spPr>
          <a:xfrm>
            <a:off x="316638" y="340894"/>
            <a:ext cx="11875362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Инициативное бюджетирование</a:t>
            </a: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xmlns="" id="{BDB13243-1E28-A831-C88E-A5E91026D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173" y="1755633"/>
            <a:ext cx="10899952" cy="3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itchFamily="34" charset="0"/>
                <a:ea typeface="黑体" charset="-122"/>
              </a:defRPr>
            </a:lvl9pPr>
          </a:lstStyle>
          <a:p>
            <a:pPr algn="ctr" eaLnBrk="1" hangingPunct="1"/>
            <a:r>
              <a:rPr lang="ru-RU" sz="2000" b="0" dirty="0">
                <a:solidFill>
                  <a:schemeClr val="bg2"/>
                </a:solidFill>
              </a:rPr>
              <a:t>Реализован инициативный проект </a:t>
            </a:r>
            <a:endParaRPr lang="ru-RU" sz="2000" b="0" dirty="0" smtClean="0">
              <a:solidFill>
                <a:schemeClr val="bg2"/>
              </a:solidFill>
            </a:endParaRPr>
          </a:p>
          <a:p>
            <a:pPr algn="ctr" eaLnBrk="1" hangingPunct="1"/>
            <a:r>
              <a:rPr lang="ru-RU" sz="2000" b="0" dirty="0" smtClean="0">
                <a:solidFill>
                  <a:schemeClr val="bg2"/>
                </a:solidFill>
              </a:rPr>
              <a:t>«</a:t>
            </a:r>
            <a:r>
              <a:rPr lang="ru-RU" sz="2000" b="0" dirty="0">
                <a:solidFill>
                  <a:schemeClr val="bg2"/>
                </a:solidFill>
              </a:rPr>
              <a:t>Приобретение с установкой светодиодного экрана с металлоконструкцией, ноутбука для Муниципального бюджетного учреждения культуры </a:t>
            </a:r>
            <a:endParaRPr lang="ru-RU" sz="2000" b="0" dirty="0" smtClean="0">
              <a:solidFill>
                <a:schemeClr val="bg2"/>
              </a:solidFill>
            </a:endParaRPr>
          </a:p>
          <a:p>
            <a:pPr algn="ctr" eaLnBrk="1" hangingPunct="1"/>
            <a:r>
              <a:rPr lang="ru-RU" sz="2000" b="0" dirty="0" smtClean="0">
                <a:solidFill>
                  <a:schemeClr val="bg2"/>
                </a:solidFill>
              </a:rPr>
              <a:t>«</a:t>
            </a:r>
            <a:r>
              <a:rPr lang="ru-RU" sz="2000" b="0" dirty="0">
                <a:solidFill>
                  <a:schemeClr val="bg2"/>
                </a:solidFill>
              </a:rPr>
              <a:t>Городской культурно-досуговый центр</a:t>
            </a:r>
            <a:r>
              <a:rPr lang="ru-RU" sz="2000" b="0" dirty="0" smtClean="0">
                <a:solidFill>
                  <a:schemeClr val="bg2"/>
                </a:solidFill>
              </a:rPr>
              <a:t>»</a:t>
            </a:r>
          </a:p>
          <a:p>
            <a:pPr algn="ctr" eaLnBrk="1" hangingPunct="1"/>
            <a:r>
              <a:rPr lang="ru-RU" sz="2000" b="0" dirty="0" smtClean="0">
                <a:solidFill>
                  <a:schemeClr val="bg2"/>
                </a:solidFill>
              </a:rPr>
              <a:t> </a:t>
            </a:r>
            <a:r>
              <a:rPr lang="ru-RU" sz="2000" b="0" dirty="0">
                <a:solidFill>
                  <a:schemeClr val="bg2"/>
                </a:solidFill>
              </a:rPr>
              <a:t>на общую сумму 2897,00 тыс. рублей</a:t>
            </a:r>
            <a:endParaRPr lang="ru-RU" altLang="ru-RU" sz="2000" b="0" kern="0" dirty="0">
              <a:solidFill>
                <a:schemeClr val="bg2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444AF5E-C662-37AF-6AA5-B78A1EEBD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5736" y="2609850"/>
            <a:ext cx="6235095" cy="3724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F15BFDE-8E0D-A026-8673-5FDCF4D21B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7939" y="2638425"/>
            <a:ext cx="2775681" cy="373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972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\Desktop\музей рейтинг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" y="1009650"/>
            <a:ext cx="6917527" cy="5429250"/>
          </a:xfrm>
          <a:prstGeom prst="rect">
            <a:avLst/>
          </a:prstGeom>
          <a:noFill/>
        </p:spPr>
      </p:pic>
      <p:pic>
        <p:nvPicPr>
          <p:cNvPr id="46087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A71621F-30A0-76CD-7014-3F6E1F534A36}"/>
              </a:ext>
            </a:extLst>
          </p:cNvPr>
          <p:cNvSpPr/>
          <p:nvPr/>
        </p:nvSpPr>
        <p:spPr>
          <a:xfrm>
            <a:off x="316638" y="340894"/>
            <a:ext cx="11875362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Музейное дело</a:t>
            </a:r>
            <a:endParaRPr lang="ru-RU" sz="2400" b="1" dirty="0">
              <a:solidFill>
                <a:schemeClr val="bg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cture background">
            <a:extLst>
              <a:ext uri="{FF2B5EF4-FFF2-40B4-BE49-F238E27FC236}">
                <a16:creationId xmlns:a16="http://schemas.microsoft.com/office/drawing/2014/main" xmlns="" id="{A74269FA-A3D9-7AA5-FCF4-FE9F341F7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8050" y="3467100"/>
            <a:ext cx="4734465" cy="288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/>
        </p:nvGraphicFramePr>
        <p:xfrm>
          <a:off x="7172325" y="771525"/>
          <a:ext cx="4572000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05972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A71621F-30A0-76CD-7014-3F6E1F534A36}"/>
              </a:ext>
            </a:extLst>
          </p:cNvPr>
          <p:cNvSpPr/>
          <p:nvPr/>
        </p:nvSpPr>
        <p:spPr>
          <a:xfrm>
            <a:off x="0" y="550444"/>
            <a:ext cx="11875362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Музейное дело</a:t>
            </a:r>
            <a:endParaRPr lang="ru-RU" sz="2400" b="1" dirty="0">
              <a:solidFill>
                <a:schemeClr val="bg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C:\Users\Admin\Downloads\087956d0-7411-41a8-b4d3-0f4b53d3e68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4424" y="1689892"/>
            <a:ext cx="4968875" cy="372665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47774" y="5420410"/>
            <a:ext cx="46577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ТД «Центральный» - «Стена памяти» мемориала «Клятва Поколений</a:t>
            </a:r>
            <a:endParaRPr lang="ru-RU" sz="1500" dirty="0"/>
          </a:p>
        </p:txBody>
      </p:sp>
      <p:sp>
        <p:nvSpPr>
          <p:cNvPr id="35844" name="AutoShape 4" descr="cf7f82f3-16c4-41e9-9666-b25dc1e7a8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5" name="Picture 5" descr="C:\Users\Admin\Downloads\самоле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8025" y="1666875"/>
            <a:ext cx="3771900" cy="37719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291654" y="5562570"/>
            <a:ext cx="361682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/>
              <a:t>ООО «</a:t>
            </a:r>
            <a:r>
              <a:rPr lang="ru-RU" sz="1500" b="1" dirty="0" err="1" smtClean="0"/>
              <a:t>Донавтозапчасть</a:t>
            </a:r>
            <a:r>
              <a:rPr lang="ru-RU" sz="1500" b="1" dirty="0" smtClean="0"/>
              <a:t>» - «Миг-21» </a:t>
            </a:r>
          </a:p>
        </p:txBody>
      </p:sp>
    </p:spTree>
    <p:extLst>
      <p:ext uri="{BB962C8B-B14F-4D97-AF65-F5344CB8AC3E}">
        <p14:creationId xmlns:p14="http://schemas.microsoft.com/office/powerpoint/2010/main" xmlns="" val="205972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A88B16-258A-A246-232E-440B50C2A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>
            <a:extLst>
              <a:ext uri="{FF2B5EF4-FFF2-40B4-BE49-F238E27FC236}">
                <a16:creationId xmlns:a16="http://schemas.microsoft.com/office/drawing/2014/main" xmlns="" id="{627D09F7-4E06-D553-AB2D-F68EE406B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1D41D8A-9AF7-703A-D487-F6E94D1E039A}"/>
              </a:ext>
            </a:extLst>
          </p:cNvPr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74976A4-2771-1034-4780-055AEEEC93A8}"/>
              </a:ext>
            </a:extLst>
          </p:cNvPr>
          <p:cNvSpPr/>
          <p:nvPr/>
        </p:nvSpPr>
        <p:spPr>
          <a:xfrm>
            <a:off x="0" y="409576"/>
            <a:ext cx="11875362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Инвестиционный </a:t>
            </a:r>
            <a:r>
              <a:rPr lang="ru-RU" sz="2400" b="1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налоговый вычет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D0DC5D1-CC33-B32F-10FB-26F3404D1DB7}"/>
              </a:ext>
            </a:extLst>
          </p:cNvPr>
          <p:cNvSpPr/>
          <p:nvPr/>
        </p:nvSpPr>
        <p:spPr>
          <a:xfrm>
            <a:off x="202887" y="1188949"/>
            <a:ext cx="349304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Calibri" panose="020F0502020204030204"/>
                <a:ea typeface="+mn-ea"/>
              </a:rPr>
              <a:t>Новогодние декорации для городской ели</a:t>
            </a:r>
            <a:endParaRPr lang="ru-RU" sz="2800" b="1" dirty="0">
              <a:ln w="13462">
                <a:solidFill>
                  <a:prstClr val="white"/>
                </a:solidFill>
                <a:prstDash val="solid"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dist="38100" dir="2700000" algn="bl" rotWithShape="0">
                  <a:srgbClr val="4472C4"/>
                </a:outerShdw>
              </a:effectLst>
              <a:latin typeface="Calibri" panose="020F0502020204030204"/>
              <a:ea typeface="+mn-ea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8216B2D-C3B2-7A79-0540-56750A4EC4B0}"/>
              </a:ext>
            </a:extLst>
          </p:cNvPr>
          <p:cNvSpPr/>
          <p:nvPr/>
        </p:nvSpPr>
        <p:spPr>
          <a:xfrm>
            <a:off x="7638602" y="1208064"/>
            <a:ext cx="45334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Calibri" panose="020F0502020204030204"/>
                <a:ea typeface="+mn-ea"/>
              </a:rPr>
              <a:t>Ковровые дорожки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Calibri" panose="020F0502020204030204"/>
                <a:ea typeface="+mn-ea"/>
              </a:rPr>
              <a:t>для ГКДЦ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CBB618-BBB6-57F1-6A67-A02635F71E6C}"/>
              </a:ext>
            </a:extLst>
          </p:cNvPr>
          <p:cNvSpPr/>
          <p:nvPr/>
        </p:nvSpPr>
        <p:spPr>
          <a:xfrm>
            <a:off x="3634077" y="1212967"/>
            <a:ext cx="45334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Calibri" panose="020F0502020204030204"/>
                <a:ea typeface="+mn-ea"/>
              </a:rPr>
              <a:t>Костюм Снегурочки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Calibri" panose="020F0502020204030204"/>
                <a:ea typeface="+mn-ea"/>
              </a:rPr>
              <a:t>для ГКДЦ</a:t>
            </a:r>
            <a:endParaRPr lang="ru-RU" sz="2800" b="1" dirty="0">
              <a:ln w="13462">
                <a:solidFill>
                  <a:prstClr val="white"/>
                </a:solidFill>
                <a:prstDash val="solid"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dist="38100" dir="2700000" algn="bl" rotWithShape="0">
                  <a:srgbClr val="4472C4"/>
                </a:outerShdw>
              </a:effectLst>
              <a:latin typeface="Calibri" panose="020F0502020204030204"/>
              <a:ea typeface="+mn-ea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43E77D0-9F68-195F-78DE-74C5A571CEAC}"/>
              </a:ext>
            </a:extLst>
          </p:cNvPr>
          <p:cNvSpPr/>
          <p:nvPr/>
        </p:nvSpPr>
        <p:spPr>
          <a:xfrm>
            <a:off x="127533" y="3445828"/>
            <a:ext cx="374656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0" cap="none" spc="0" normalizeH="0" baseline="0" noProof="0" dirty="0" smtClean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uLnTx/>
                <a:uFillTx/>
                <a:ea typeface="+mn-ea"/>
              </a:rPr>
              <a:t>1225,0 </a:t>
            </a:r>
            <a:r>
              <a:rPr kumimoji="0" lang="ru-RU" sz="3500" b="1" i="0" u="none" strike="noStrike" kern="0" cap="none" spc="0" normalizeH="0" baseline="0" noProof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uLnTx/>
                <a:uFillTx/>
                <a:ea typeface="+mn-ea"/>
              </a:rPr>
              <a:t>тыс. руб.</a:t>
            </a:r>
          </a:p>
        </p:txBody>
      </p:sp>
      <p:sp>
        <p:nvSpPr>
          <p:cNvPr id="18" name="Стрелка вправо 11">
            <a:extLst>
              <a:ext uri="{FF2B5EF4-FFF2-40B4-BE49-F238E27FC236}">
                <a16:creationId xmlns:a16="http://schemas.microsoft.com/office/drawing/2014/main" xmlns="" id="{3B1EB8B6-0FAE-7D57-4320-536E7A771C6F}"/>
              </a:ext>
            </a:extLst>
          </p:cNvPr>
          <p:cNvSpPr/>
          <p:nvPr/>
        </p:nvSpPr>
        <p:spPr bwMode="auto">
          <a:xfrm rot="5400000">
            <a:off x="9386260" y="2451272"/>
            <a:ext cx="901429" cy="931362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D4EBC44E-8A32-975B-FD23-6D12502C2C4E}"/>
              </a:ext>
            </a:extLst>
          </p:cNvPr>
          <p:cNvSpPr/>
          <p:nvPr/>
        </p:nvSpPr>
        <p:spPr>
          <a:xfrm>
            <a:off x="3915204" y="3385381"/>
            <a:ext cx="38953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noProof="0" dirty="0" smtClean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uLnTx/>
                <a:uFillTx/>
                <a:ea typeface="+mn-ea"/>
              </a:rPr>
              <a:t> 15,6 </a:t>
            </a:r>
            <a:r>
              <a:rPr kumimoji="0" lang="ru-RU" sz="3600" b="1" i="0" u="none" strike="noStrike" kern="0" cap="none" spc="0" normalizeH="0" baseline="0" noProof="0" dirty="0" smtClean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uLnTx/>
                <a:uFillTx/>
                <a:ea typeface="+mn-ea"/>
              </a:rPr>
              <a:t>тыс</a:t>
            </a:r>
            <a:r>
              <a:rPr kumimoji="0" lang="ru-RU" sz="3600" b="1" i="0" u="none" strike="noStrike" kern="0" cap="none" spc="0" normalizeH="0" baseline="0" noProof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uLnTx/>
                <a:uFillTx/>
                <a:ea typeface="+mn-ea"/>
              </a:rPr>
              <a:t>. руб.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31360A62-2D56-E0A8-4CF7-A975BD7F7CEA}"/>
              </a:ext>
            </a:extLst>
          </p:cNvPr>
          <p:cNvSpPr/>
          <p:nvPr/>
        </p:nvSpPr>
        <p:spPr>
          <a:xfrm>
            <a:off x="8049416" y="3394680"/>
            <a:ext cx="37465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ea typeface="+mn-ea"/>
              </a:rPr>
              <a:t>134,9 </a:t>
            </a:r>
            <a:r>
              <a:rPr kumimoji="0" lang="ru-RU" sz="3600" b="1" i="0" u="none" strike="noStrike" kern="0" cap="none" spc="0" normalizeH="0" baseline="0" noProof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uLnTx/>
                <a:uFillTx/>
                <a:ea typeface="+mn-ea"/>
              </a:rPr>
              <a:t>тыс. руб.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6D84605-F116-CD48-B5D8-832351957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4850" y="4076701"/>
            <a:ext cx="3438525" cy="2295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:\Наташа\СВОДЫ\об итогах 2025 года\15 костюм снегурочки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25989" y="4076700"/>
            <a:ext cx="3427386" cy="2309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Наташа\СВОДЫ\об итогах 2025 года\17 новогодние украшени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0525" y="4086226"/>
            <a:ext cx="3627990" cy="2276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Стрелка вправо 11">
            <a:extLst>
              <a:ext uri="{FF2B5EF4-FFF2-40B4-BE49-F238E27FC236}">
                <a16:creationId xmlns:a16="http://schemas.microsoft.com/office/drawing/2014/main" xmlns="" id="{3B1EB8B6-0FAE-7D57-4320-536E7A771C6F}"/>
              </a:ext>
            </a:extLst>
          </p:cNvPr>
          <p:cNvSpPr/>
          <p:nvPr/>
        </p:nvSpPr>
        <p:spPr bwMode="auto">
          <a:xfrm rot="5400000">
            <a:off x="5481010" y="2489373"/>
            <a:ext cx="901429" cy="931362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25" name="Стрелка вправо 11">
            <a:extLst>
              <a:ext uri="{FF2B5EF4-FFF2-40B4-BE49-F238E27FC236}">
                <a16:creationId xmlns:a16="http://schemas.microsoft.com/office/drawing/2014/main" xmlns="" id="{3B1EB8B6-0FAE-7D57-4320-536E7A771C6F}"/>
              </a:ext>
            </a:extLst>
          </p:cNvPr>
          <p:cNvSpPr/>
          <p:nvPr/>
        </p:nvSpPr>
        <p:spPr bwMode="auto">
          <a:xfrm rot="5400000">
            <a:off x="1366210" y="2489374"/>
            <a:ext cx="901429" cy="931362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832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A88B16-258A-A246-232E-440B50C2A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>
            <a:extLst>
              <a:ext uri="{FF2B5EF4-FFF2-40B4-BE49-F238E27FC236}">
                <a16:creationId xmlns:a16="http://schemas.microsoft.com/office/drawing/2014/main" xmlns="" id="{627D09F7-4E06-D553-AB2D-F68EE406B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1D41D8A-9AF7-703A-D487-F6E94D1E039A}"/>
              </a:ext>
            </a:extLst>
          </p:cNvPr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74976A4-2771-1034-4780-055AEEEC93A8}"/>
              </a:ext>
            </a:extLst>
          </p:cNvPr>
          <p:cNvSpPr/>
          <p:nvPr/>
        </p:nvSpPr>
        <p:spPr>
          <a:xfrm>
            <a:off x="0" y="409576"/>
            <a:ext cx="11875362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Инвестиционный </a:t>
            </a:r>
            <a:r>
              <a:rPr lang="ru-RU" sz="2400" b="1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налоговый вычет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D0DC5D1-CC33-B32F-10FB-26F3404D1DB7}"/>
              </a:ext>
            </a:extLst>
          </p:cNvPr>
          <p:cNvSpPr/>
          <p:nvPr/>
        </p:nvSpPr>
        <p:spPr>
          <a:xfrm>
            <a:off x="288612" y="855574"/>
            <a:ext cx="34930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2 ноутбука и 2 МФУ для МБУК ДК «Русь»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8216B2D-C3B2-7A79-0540-56750A4EC4B0}"/>
              </a:ext>
            </a:extLst>
          </p:cNvPr>
          <p:cNvSpPr/>
          <p:nvPr/>
        </p:nvSpPr>
        <p:spPr>
          <a:xfrm>
            <a:off x="7371902" y="893739"/>
            <a:ext cx="45334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Светодиодный экран  для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 МБУК «ДКЖД»</a:t>
            </a:r>
            <a:endParaRPr lang="ru-RU" b="1" dirty="0">
              <a:ln w="13462">
                <a:solidFill>
                  <a:prstClr val="white"/>
                </a:solidFill>
                <a:prstDash val="solid"/>
              </a:ln>
              <a:solidFill>
                <a:schemeClr val="bg2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CBB618-BBB6-57F1-6A67-A02635F71E6C}"/>
              </a:ext>
            </a:extLst>
          </p:cNvPr>
          <p:cNvSpPr/>
          <p:nvPr/>
        </p:nvSpPr>
        <p:spPr>
          <a:xfrm>
            <a:off x="3681702" y="851017"/>
            <a:ext cx="45334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Капитальный ремонт системы отопления и санузла МБУК «ЦБС»</a:t>
            </a:r>
          </a:p>
        </p:txBody>
      </p:sp>
      <p:sp>
        <p:nvSpPr>
          <p:cNvPr id="13" name="Стрелка вправо 11">
            <a:extLst>
              <a:ext uri="{FF2B5EF4-FFF2-40B4-BE49-F238E27FC236}">
                <a16:creationId xmlns:a16="http://schemas.microsoft.com/office/drawing/2014/main" xmlns="" id="{4FDDD8EE-6C03-A831-A5A0-E6CFE1F43CFA}"/>
              </a:ext>
            </a:extLst>
          </p:cNvPr>
          <p:cNvSpPr/>
          <p:nvPr/>
        </p:nvSpPr>
        <p:spPr bwMode="auto">
          <a:xfrm rot="5400000">
            <a:off x="1666341" y="1534058"/>
            <a:ext cx="485416" cy="465299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43E77D0-9F68-195F-78DE-74C5A571CEAC}"/>
              </a:ext>
            </a:extLst>
          </p:cNvPr>
          <p:cNvSpPr/>
          <p:nvPr/>
        </p:nvSpPr>
        <p:spPr>
          <a:xfrm>
            <a:off x="142875" y="1962150"/>
            <a:ext cx="3746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uLnTx/>
                <a:uFillTx/>
                <a:ea typeface="+mn-ea"/>
              </a:rPr>
              <a:t>236,9 тыс. руб.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D4EBC44E-8A32-975B-FD23-6D12502C2C4E}"/>
              </a:ext>
            </a:extLst>
          </p:cNvPr>
          <p:cNvSpPr/>
          <p:nvPr/>
        </p:nvSpPr>
        <p:spPr>
          <a:xfrm>
            <a:off x="3962829" y="1937581"/>
            <a:ext cx="38953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a typeface="+mn-ea"/>
              </a:rPr>
              <a:t>1817,9 тыс. руб.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31360A62-2D56-E0A8-4CF7-A975BD7F7CEA}"/>
              </a:ext>
            </a:extLst>
          </p:cNvPr>
          <p:cNvSpPr/>
          <p:nvPr/>
        </p:nvSpPr>
        <p:spPr>
          <a:xfrm>
            <a:off x="7763666" y="1937355"/>
            <a:ext cx="3746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a typeface="+mn-ea"/>
              </a:rPr>
              <a:t>134,9 тыс. руб.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D28F8EC-4142-09CD-F4F5-4FBBED53A6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730" y="2305051"/>
            <a:ext cx="2806698" cy="2105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xmlns="" id="{A8C9D502-FEE2-DF6F-5A17-827436278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324099"/>
            <a:ext cx="3076575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трелка вправо 11">
            <a:extLst>
              <a:ext uri="{FF2B5EF4-FFF2-40B4-BE49-F238E27FC236}">
                <a16:creationId xmlns:a16="http://schemas.microsoft.com/office/drawing/2014/main" xmlns="" id="{4FDDD8EE-6C03-A831-A5A0-E6CFE1F43CFA}"/>
              </a:ext>
            </a:extLst>
          </p:cNvPr>
          <p:cNvSpPr/>
          <p:nvPr/>
        </p:nvSpPr>
        <p:spPr bwMode="auto">
          <a:xfrm rot="5400000">
            <a:off x="5628743" y="1476909"/>
            <a:ext cx="485416" cy="465299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21" name="Стрелка вправо 11">
            <a:extLst>
              <a:ext uri="{FF2B5EF4-FFF2-40B4-BE49-F238E27FC236}">
                <a16:creationId xmlns:a16="http://schemas.microsoft.com/office/drawing/2014/main" xmlns="" id="{4FDDD8EE-6C03-A831-A5A0-E6CFE1F43CFA}"/>
              </a:ext>
            </a:extLst>
          </p:cNvPr>
          <p:cNvSpPr/>
          <p:nvPr/>
        </p:nvSpPr>
        <p:spPr bwMode="auto">
          <a:xfrm rot="5400000">
            <a:off x="9343495" y="1543583"/>
            <a:ext cx="485416" cy="465299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pic>
        <p:nvPicPr>
          <p:cNvPr id="37890" name="Picture 2" descr="C:\Наташа\СВОДЫ\об итогах 2025 года\20 экран ЖД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62950" y="2314576"/>
            <a:ext cx="2933701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2" name="Picture 4" descr="C:\Users\Admin\Downloads\image-10-06-26-11-50-2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012" y="4610101"/>
            <a:ext cx="3211688" cy="1806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4" name="Picture 6" descr="C:\Users\Admin\Downloads\image-10-06-26-11-50-1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26054" y="4610099"/>
            <a:ext cx="3212745" cy="1758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28216B2D-C3B2-7A79-0540-56750A4EC4B0}"/>
              </a:ext>
            </a:extLst>
          </p:cNvPr>
          <p:cNvSpPr/>
          <p:nvPr/>
        </p:nvSpPr>
        <p:spPr>
          <a:xfrm>
            <a:off x="8467725" y="4532289"/>
            <a:ext cx="41710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Одежда сцены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для МБУК «ДК РДВС»</a:t>
            </a:r>
            <a:endParaRPr lang="ru-RU" b="1" dirty="0">
              <a:ln w="13462">
                <a:solidFill>
                  <a:prstClr val="white"/>
                </a:solidFill>
                <a:prstDash val="solid"/>
              </a:ln>
              <a:solidFill>
                <a:schemeClr val="bg2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5" name="Стрелка вправо 11">
            <a:extLst>
              <a:ext uri="{FF2B5EF4-FFF2-40B4-BE49-F238E27FC236}">
                <a16:creationId xmlns:a16="http://schemas.microsoft.com/office/drawing/2014/main" xmlns="" id="{4FDDD8EE-6C03-A831-A5A0-E6CFE1F43CFA}"/>
              </a:ext>
            </a:extLst>
          </p:cNvPr>
          <p:cNvSpPr/>
          <p:nvPr/>
        </p:nvSpPr>
        <p:spPr bwMode="auto">
          <a:xfrm rot="10800000">
            <a:off x="9362545" y="5458359"/>
            <a:ext cx="485416" cy="465299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31360A62-2D56-E0A8-4CF7-A975BD7F7CEA}"/>
              </a:ext>
            </a:extLst>
          </p:cNvPr>
          <p:cNvSpPr/>
          <p:nvPr/>
        </p:nvSpPr>
        <p:spPr>
          <a:xfrm>
            <a:off x="9040016" y="5480655"/>
            <a:ext cx="3746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a typeface="+mn-ea"/>
              </a:rPr>
              <a:t>790,4 </a:t>
            </a:r>
            <a:r>
              <a:rPr lang="ru-RU" b="1" kern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a typeface="+mn-ea"/>
              </a:rPr>
              <a:t>тыс. руб.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28216B2D-C3B2-7A79-0540-56750A4EC4B0}"/>
              </a:ext>
            </a:extLst>
          </p:cNvPr>
          <p:cNvSpPr/>
          <p:nvPr/>
        </p:nvSpPr>
        <p:spPr>
          <a:xfrm>
            <a:off x="-895350" y="4589439"/>
            <a:ext cx="41710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Радиомикрофоны</a:t>
            </a:r>
            <a:endParaRPr lang="ru-RU" b="1" dirty="0" smtClean="0">
              <a:ln w="13462">
                <a:solidFill>
                  <a:prstClr val="white"/>
                </a:solidFill>
                <a:prstDash val="solid"/>
              </a:ln>
              <a:solidFill>
                <a:schemeClr val="bg2"/>
              </a:solidFill>
              <a:latin typeface="Calibri" panose="020F0502020204030204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chemeClr val="bg2"/>
                </a:solidFill>
                <a:latin typeface="Calibri" panose="020F0502020204030204"/>
                <a:ea typeface="+mn-ea"/>
              </a:rPr>
              <a:t>для МБУК «ДК РДВС»</a:t>
            </a:r>
            <a:endParaRPr lang="ru-RU" b="1" dirty="0">
              <a:ln w="13462">
                <a:solidFill>
                  <a:prstClr val="white"/>
                </a:solidFill>
                <a:prstDash val="solid"/>
              </a:ln>
              <a:solidFill>
                <a:schemeClr val="bg2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31360A62-2D56-E0A8-4CF7-A975BD7F7CEA}"/>
              </a:ext>
            </a:extLst>
          </p:cNvPr>
          <p:cNvSpPr/>
          <p:nvPr/>
        </p:nvSpPr>
        <p:spPr>
          <a:xfrm>
            <a:off x="-952500" y="5499705"/>
            <a:ext cx="3746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a typeface="+mn-ea"/>
              </a:rPr>
              <a:t>208,4 </a:t>
            </a:r>
            <a:r>
              <a:rPr lang="ru-RU" b="1" kern="0" dirty="0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a typeface="+mn-ea"/>
              </a:rPr>
              <a:t>тыс. руб.</a:t>
            </a:r>
          </a:p>
        </p:txBody>
      </p:sp>
      <p:sp>
        <p:nvSpPr>
          <p:cNvPr id="29" name="Стрелка вправо 11">
            <a:extLst>
              <a:ext uri="{FF2B5EF4-FFF2-40B4-BE49-F238E27FC236}">
                <a16:creationId xmlns:a16="http://schemas.microsoft.com/office/drawing/2014/main" xmlns="" id="{4FDDD8EE-6C03-A831-A5A0-E6CFE1F43CFA}"/>
              </a:ext>
            </a:extLst>
          </p:cNvPr>
          <p:cNvSpPr/>
          <p:nvPr/>
        </p:nvSpPr>
        <p:spPr bwMode="auto">
          <a:xfrm>
            <a:off x="1885420" y="5486934"/>
            <a:ext cx="485416" cy="465299"/>
          </a:xfrm>
          <a:prstGeom prst="rightArrow">
            <a:avLst/>
          </a:prstGeom>
          <a:solidFill>
            <a:srgbClr val="5B9BD5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ysClr val="windowText" lastClr="000000">
                <a:gamma/>
                <a:shade val="60000"/>
                <a:invGamma/>
              </a:sys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832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A88B16-258A-A246-232E-440B50C2A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13" descr="F:\Документы\АРО\Выборы мэра г.Батайска 2013\Отчет мэра 2012\logo.jpg">
            <a:extLst>
              <a:ext uri="{FF2B5EF4-FFF2-40B4-BE49-F238E27FC236}">
                <a16:creationId xmlns:a16="http://schemas.microsoft.com/office/drawing/2014/main" xmlns="" id="{627D09F7-4E06-D553-AB2D-F68EE406B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1D41D8A-9AF7-703A-D487-F6E94D1E039A}"/>
              </a:ext>
            </a:extLst>
          </p:cNvPr>
          <p:cNvSpPr/>
          <p:nvPr/>
        </p:nvSpPr>
        <p:spPr>
          <a:xfrm>
            <a:off x="0" y="6428581"/>
            <a:ext cx="12192000" cy="41116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74976A4-2771-1034-4780-055AEEEC93A8}"/>
              </a:ext>
            </a:extLst>
          </p:cNvPr>
          <p:cNvSpPr/>
          <p:nvPr/>
        </p:nvSpPr>
        <p:spPr>
          <a:xfrm>
            <a:off x="1809750" y="2428875"/>
            <a:ext cx="861781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sz="3000" b="1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Благодарю за внимание!</a:t>
            </a:r>
            <a:endParaRPr lang="ru-RU" sz="3000" b="1" dirty="0">
              <a:solidFill>
                <a:schemeClr val="bg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EBEFF90-5BDB-561B-E266-7110C8E563D5}"/>
              </a:ext>
            </a:extLst>
          </p:cNvPr>
          <p:cNvSpPr txBox="1"/>
          <p:nvPr/>
        </p:nvSpPr>
        <p:spPr>
          <a:xfrm>
            <a:off x="3079207" y="5483493"/>
            <a:ext cx="61423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Начальник Управления культуры города Батайска Антонина Викторовна Гетьманская</a:t>
            </a:r>
            <a:endParaRPr lang="ru-RU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83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999DC1-2366-1944-73C8-39371D114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722" y="322729"/>
            <a:ext cx="10968254" cy="143505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/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/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>В </a:t>
            </a:r>
            <a:r>
              <a:rPr lang="ru-RU" sz="2400" dirty="0">
                <a:solidFill>
                  <a:schemeClr val="bg2"/>
                </a:solidFill>
              </a:rPr>
              <a:t>Батайске 11 учреждений культуры: </a:t>
            </a:r>
            <a:br>
              <a:rPr lang="ru-RU" sz="2400" dirty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>1 культурно-досуговый центр, </a:t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>4 дома культуры, </a:t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>1 </a:t>
            </a:r>
            <a:r>
              <a:rPr lang="ru-RU" sz="2400" dirty="0">
                <a:solidFill>
                  <a:schemeClr val="bg2"/>
                </a:solidFill>
              </a:rPr>
              <a:t>городской </a:t>
            </a:r>
            <a:r>
              <a:rPr lang="ru-RU" sz="2400" dirty="0" smtClean="0">
                <a:solidFill>
                  <a:schemeClr val="bg2"/>
                </a:solidFill>
              </a:rPr>
              <a:t>музей</a:t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/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907C343-ED77-9C7E-B6EA-E40EA4AD9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4" y="4447712"/>
            <a:ext cx="3773014" cy="24102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F5EAA93-5C35-B21E-B317-76A93E3D1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505" y="1597975"/>
            <a:ext cx="3773014" cy="27853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5040042-AF01-8404-95A1-3A097D548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54" y="1617955"/>
            <a:ext cx="3773014" cy="275651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27B52AC-78AB-230D-B9D9-FCD87F1EC7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9291" y="1589102"/>
            <a:ext cx="3801050" cy="278536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1DF662C-52BE-F9BF-4E1C-65BA220DA8C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49291" y="4447712"/>
            <a:ext cx="3801050" cy="2410287"/>
          </a:xfrm>
          <a:prstGeom prst="rect">
            <a:avLst/>
          </a:prstGeom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A74269FA-A3D9-7AA5-FCF4-FE9F341F7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6468" y="4447712"/>
            <a:ext cx="3801051" cy="241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6976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722" y="412375"/>
            <a:ext cx="10815854" cy="134540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bg2"/>
                </a:solidFill>
              </a:rPr>
              <a:t/>
            </a:r>
            <a:br>
              <a:rPr lang="ru-RU" sz="2400" dirty="0">
                <a:solidFill>
                  <a:schemeClr val="bg2"/>
                </a:solidFill>
              </a:rPr>
            </a:br>
            <a:r>
              <a:rPr lang="ru-RU" sz="2400" dirty="0">
                <a:solidFill>
                  <a:schemeClr val="bg2"/>
                </a:solidFill>
              </a:rPr>
              <a:t>2 музыкальные школы, 1 школа искусств, </a:t>
            </a:r>
            <a:r>
              <a:rPr lang="ru-RU" sz="2400" dirty="0" smtClean="0">
                <a:solidFill>
                  <a:schemeClr val="bg2"/>
                </a:solidFill>
              </a:rPr>
              <a:t/>
            </a:r>
            <a:br>
              <a:rPr lang="ru-RU" sz="2400" dirty="0" smtClean="0">
                <a:solidFill>
                  <a:schemeClr val="bg2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>1 </a:t>
            </a:r>
            <a:r>
              <a:rPr lang="ru-RU" sz="2400" dirty="0">
                <a:solidFill>
                  <a:schemeClr val="bg2"/>
                </a:solidFill>
              </a:rPr>
              <a:t>художественная школа, </a:t>
            </a:r>
            <a:r>
              <a:rPr lang="ru-RU" sz="2400" dirty="0" smtClean="0">
                <a:solidFill>
                  <a:schemeClr val="bg2"/>
                </a:solidFill>
              </a:rPr>
              <a:t>1 </a:t>
            </a:r>
            <a:r>
              <a:rPr lang="ru-RU" sz="2400" dirty="0">
                <a:solidFill>
                  <a:schemeClr val="bg2"/>
                </a:solidFill>
              </a:rPr>
              <a:t>централизованная библиотечная система, объединяющая 9 библиотек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xmlns="" id="{3903EB58-4B32-D784-C9F3-67B02F2F8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0938" y="1600201"/>
            <a:ext cx="3925702" cy="244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>
            <a:extLst>
              <a:ext uri="{FF2B5EF4-FFF2-40B4-BE49-F238E27FC236}">
                <a16:creationId xmlns:a16="http://schemas.microsoft.com/office/drawing/2014/main" xmlns="" id="{CD711DB1-FAF9-C60E-E228-4C3DF2103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8252" y="4117029"/>
            <a:ext cx="4107587" cy="26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xmlns="" id="{4D674D71-FC1B-D125-A3BE-04DC02EC4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45" y="1600201"/>
            <a:ext cx="3713825" cy="244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xmlns="" id="{29776336-1DE2-E846-8360-C94FCEBA2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45" y="4243525"/>
            <a:ext cx="4480979" cy="251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xmlns="" id="{1A0EC502-22AF-6C85-0111-176AA1275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0087" y="2358189"/>
            <a:ext cx="4396022" cy="29306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87" y="120600"/>
            <a:ext cx="10815854" cy="84268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Культурно-досуговая деятельность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ownloads\Калинуш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2433" y="584525"/>
            <a:ext cx="4047583" cy="270260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62147" y="3237222"/>
            <a:ext cx="50650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Народный самодеятельный коллектив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ансамбль народной песни «Калинушка»</a:t>
            </a:r>
            <a:endParaRPr lang="ru-RU" sz="1500" dirty="0">
              <a:solidFill>
                <a:schemeClr val="bg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15901" y="3236677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Народный православный ансамбль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народной песни «Донские напевы»</a:t>
            </a:r>
            <a:endParaRPr lang="ru-RU" sz="1500" b="1" dirty="0">
              <a:solidFill>
                <a:schemeClr val="bg2"/>
              </a:solidFill>
            </a:endParaRPr>
          </a:p>
        </p:txBody>
      </p:sp>
      <p:pic>
        <p:nvPicPr>
          <p:cNvPr id="1027" name="Picture 3" descr="C:\Users\Admin\Downloads\Донские напев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7059" y="609522"/>
            <a:ext cx="3835627" cy="2668515"/>
          </a:xfrm>
          <a:prstGeom prst="rect">
            <a:avLst/>
          </a:prstGeom>
          <a:noFill/>
        </p:spPr>
      </p:pic>
      <p:sp>
        <p:nvSpPr>
          <p:cNvPr id="1032" name="AutoShape 8" descr="C:\Users\Admin\Downloads\Триумф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Picture 9" descr="C:\Users\Admin\Desktop\Триумф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977" y="3769749"/>
            <a:ext cx="4140679" cy="262148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89808" y="6321254"/>
            <a:ext cx="429220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b="1" dirty="0" smtClean="0">
                <a:solidFill>
                  <a:schemeClr val="bg2"/>
                </a:solidFill>
              </a:rPr>
              <a:t>Народный самодеятельный коллектив</a:t>
            </a:r>
          </a:p>
          <a:p>
            <a:r>
              <a:rPr lang="ru-RU" sz="1500" b="1" dirty="0" smtClean="0">
                <a:solidFill>
                  <a:schemeClr val="bg2"/>
                </a:solidFill>
              </a:rPr>
              <a:t>ансамбль современного танца «Триумф» </a:t>
            </a:r>
            <a:endParaRPr lang="ru-RU" sz="1500" b="1" dirty="0">
              <a:solidFill>
                <a:schemeClr val="bg2"/>
              </a:solidFill>
            </a:endParaRPr>
          </a:p>
        </p:txBody>
      </p:sp>
      <p:pic>
        <p:nvPicPr>
          <p:cNvPr id="13314" name="Picture 2" descr="C:\Users\Admin\Downloads\Россиянка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2670" y="3756146"/>
            <a:ext cx="3962638" cy="266789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084492" y="6364389"/>
            <a:ext cx="609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Народный самодеятельный коллектив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ансамбль народной песни «Россиянка»</a:t>
            </a:r>
            <a:endParaRPr lang="ru-RU" sz="15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87" y="120600"/>
            <a:ext cx="10815854" cy="71616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Культурно-досуговая деятельность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AutoShape 8" descr="C:\Users\Admin\Downloads\Триумф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 descr="C:\Users\Admin\Downloads\Импуль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932" y="3709362"/>
            <a:ext cx="3867854" cy="2622425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5195940" y="630400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коллектив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 Студия эстетического балета «Импульс»</a:t>
            </a:r>
            <a:endParaRPr lang="ru-RU" sz="1500" dirty="0">
              <a:solidFill>
                <a:schemeClr val="bg2"/>
              </a:solidFill>
            </a:endParaRPr>
          </a:p>
        </p:txBody>
      </p:sp>
      <p:pic>
        <p:nvPicPr>
          <p:cNvPr id="1025" name="Picture 1" descr="C:\Users\Admin\Downloads\Солнышк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7261" y="556401"/>
            <a:ext cx="3700732" cy="269145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6177" y="3178576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коллектив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ансамбль народного танца «Солнышко»</a:t>
            </a:r>
            <a:endParaRPr lang="ru-RU" sz="1500" dirty="0">
              <a:solidFill>
                <a:schemeClr val="bg2"/>
              </a:solidFill>
            </a:endParaRPr>
          </a:p>
        </p:txBody>
      </p:sp>
      <p:pic>
        <p:nvPicPr>
          <p:cNvPr id="3" name="Picture 3" descr="C:\Users\Admin\Downloads\Дансер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6875" y="3752494"/>
            <a:ext cx="3786997" cy="2562045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96821" y="630400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коллектив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 танцевальный клуб «</a:t>
            </a:r>
            <a:r>
              <a:rPr lang="ru-RU" sz="1500" b="1" dirty="0" err="1" smtClean="0">
                <a:solidFill>
                  <a:schemeClr val="bg2"/>
                </a:solidFill>
              </a:rPr>
              <a:t>Дансер</a:t>
            </a:r>
            <a:r>
              <a:rPr lang="ru-RU" sz="1500" b="1" dirty="0" smtClean="0">
                <a:solidFill>
                  <a:schemeClr val="bg2"/>
                </a:solidFill>
              </a:rPr>
              <a:t>»</a:t>
            </a:r>
            <a:endParaRPr lang="ru-RU" sz="1500" dirty="0">
              <a:solidFill>
                <a:schemeClr val="bg2"/>
              </a:solidFill>
            </a:endParaRPr>
          </a:p>
        </p:txBody>
      </p:sp>
      <p:pic>
        <p:nvPicPr>
          <p:cNvPr id="1030" name="Picture 6" descr="C:\Users\Admin\Downloads\Авадес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71402" y="543464"/>
            <a:ext cx="3830130" cy="271085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5250600" y="3186991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ансамбль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эстрадного танца «</a:t>
            </a:r>
            <a:r>
              <a:rPr lang="ru-RU" sz="1500" b="1" dirty="0" err="1" smtClean="0">
                <a:solidFill>
                  <a:schemeClr val="bg2"/>
                </a:solidFill>
              </a:rPr>
              <a:t>Авадес</a:t>
            </a:r>
            <a:r>
              <a:rPr lang="ru-RU" sz="1500" b="1" dirty="0" smtClean="0">
                <a:solidFill>
                  <a:schemeClr val="bg2"/>
                </a:solidFill>
              </a:rPr>
              <a:t>»</a:t>
            </a:r>
            <a:endParaRPr lang="ru-RU" sz="15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87" y="120600"/>
            <a:ext cx="10815854" cy="71616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Культурно-досуговая деятельность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AutoShape 8" descr="C:\Users\Admin\Downloads\Триумф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195940" y="630400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детский фольклорный ансамбль казачьей песни «Развеселая беседа»</a:t>
            </a:r>
            <a:endParaRPr lang="ru-RU" sz="1500" dirty="0">
              <a:solidFill>
                <a:schemeClr val="bg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6177" y="3178576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коллектив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вокальная студия «Дебют»</a:t>
            </a:r>
            <a:endParaRPr lang="ru-RU" sz="1500" dirty="0">
              <a:solidFill>
                <a:schemeClr val="bg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6057" y="630400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коллектив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 народного танца «Каблучок»</a:t>
            </a:r>
            <a:endParaRPr lang="ru-RU" sz="1500" dirty="0">
              <a:solidFill>
                <a:schemeClr val="bg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50600" y="3186991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Образцовый самодеятельный коллектив </a:t>
            </a:r>
          </a:p>
          <a:p>
            <a:pPr algn="ctr"/>
            <a:r>
              <a:rPr lang="ru-RU" sz="1500" b="1" dirty="0" smtClean="0">
                <a:solidFill>
                  <a:schemeClr val="bg2"/>
                </a:solidFill>
              </a:rPr>
              <a:t>детская вокальная студия «</a:t>
            </a:r>
            <a:r>
              <a:rPr lang="ru-RU" sz="1500" b="1" dirty="0" err="1" smtClean="0">
                <a:solidFill>
                  <a:schemeClr val="bg2"/>
                </a:solidFill>
              </a:rPr>
              <a:t>Ассоль</a:t>
            </a:r>
            <a:r>
              <a:rPr lang="ru-RU" sz="1500" b="1" dirty="0" smtClean="0">
                <a:solidFill>
                  <a:schemeClr val="bg2"/>
                </a:solidFill>
              </a:rPr>
              <a:t>»</a:t>
            </a:r>
            <a:endParaRPr lang="ru-RU" sz="1500" dirty="0">
              <a:solidFill>
                <a:schemeClr val="bg2"/>
              </a:solidFill>
            </a:endParaRPr>
          </a:p>
        </p:txBody>
      </p:sp>
      <p:pic>
        <p:nvPicPr>
          <p:cNvPr id="30722" name="Picture 2" descr="C:\Users\Admin\Downloads\Дебю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3611" y="548841"/>
            <a:ext cx="3951634" cy="2625677"/>
          </a:xfrm>
          <a:prstGeom prst="rect">
            <a:avLst/>
          </a:prstGeom>
          <a:noFill/>
        </p:spPr>
      </p:pic>
      <p:pic>
        <p:nvPicPr>
          <p:cNvPr id="30723" name="Picture 3" descr="C:\Users\Admin\Downloads\Ассо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8054" y="569342"/>
            <a:ext cx="3640346" cy="2622432"/>
          </a:xfrm>
          <a:prstGeom prst="rect">
            <a:avLst/>
          </a:prstGeom>
          <a:noFill/>
        </p:spPr>
      </p:pic>
      <p:pic>
        <p:nvPicPr>
          <p:cNvPr id="30724" name="Picture 4" descr="C:\Users\Admin\Downloads\Развеслая бесед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1750" y="3724275"/>
            <a:ext cx="3857625" cy="2639942"/>
          </a:xfrm>
          <a:prstGeom prst="rect">
            <a:avLst/>
          </a:prstGeom>
          <a:noFill/>
        </p:spPr>
      </p:pic>
      <p:pic>
        <p:nvPicPr>
          <p:cNvPr id="30725" name="Picture 5" descr="C:\Users\Admin\Downloads\Каблуччо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2550" y="3714749"/>
            <a:ext cx="3914775" cy="2657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xmlns="" id="{44C43359-05CB-E811-B3F8-3EC73F8B8B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59965206"/>
              </p:ext>
            </p:extLst>
          </p:nvPr>
        </p:nvGraphicFramePr>
        <p:xfrm>
          <a:off x="4010025" y="885824"/>
          <a:ext cx="4143375" cy="4076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87" y="120600"/>
            <a:ext cx="10815854" cy="71616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Культурно-досуговая деятельность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AutoShape 8" descr="C:\Users\Admin\Downloads\Триумф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96124" y="752444"/>
            <a:ext cx="60002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205 культурно-досуговых формирований</a:t>
            </a:r>
            <a:endParaRPr lang="ru-RU" b="1" dirty="0">
              <a:solidFill>
                <a:schemeClr val="bg2"/>
              </a:solidFill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9BA4B16E-6DCF-8A8D-F989-215E93CA2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975" y="3857626"/>
            <a:ext cx="4150186" cy="2876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C:\Users\Admin\Downloads\20251223_140621_quality_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154401"/>
            <a:ext cx="3467100" cy="246509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42900" y="1168801"/>
            <a:ext cx="40005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Театральное направление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523876" y="6162675"/>
            <a:ext cx="54387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Вокально-хореографическое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 направление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31749" name="AutoShape 5" descr="C:\Users\Admin\Downloads\ДПИ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1" name="AutoShape 7" descr="C:\Users\Admin\Downloads\ДПИ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3" name="Picture 9" descr="C:\Users\Admin\Desktop\ДПИ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15300" y="1145212"/>
            <a:ext cx="3790950" cy="2502862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6762750" y="1064026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Декоративно-прикладное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направление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1754" name="Picture 10" descr="C:\Users\Admin\Downloads\Сильные духом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58150" y="3894105"/>
            <a:ext cx="3848100" cy="2811494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6838950" y="6134100"/>
            <a:ext cx="609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Клубы по интересам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 (в т.ч. для лиц с ОВЗ)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1757" name="Picture 13" descr="C:\Users\Admin\Desktop\dkNTHCOPH7cf6CVib58r85AGA8QLndOSpAclfCJWinOTfrbgoNVFJMPb_m9MJn2z8L4mpSnurQSQF0Dojz-jKHqu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72050" y="4329030"/>
            <a:ext cx="2578098" cy="2376569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4162424" y="6153150"/>
            <a:ext cx="40671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Спортивное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направление</a:t>
            </a:r>
            <a:endParaRPr lang="ru-RU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87" y="120600"/>
            <a:ext cx="10815854" cy="71616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Проект «Пушкинская карта»</a:t>
            </a:r>
            <a:endParaRPr lang="ru-RU" sz="2400" dirty="0"/>
          </a:p>
        </p:txBody>
      </p:sp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AutoShape 8" descr="C:\Users\Admin\Downloads\Триумф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1" name="Picture 3" descr="https://sun9-37.userapi.com/s/v1/ig2/JYk9poahyulxJ1U-j5joDu3YxfETJQEc0c79hPry_o2mvV4RewmN_MozLjDGh2a2VmoqHe8LsOPwvFEUvZy8aON7.jpg?quality=95&amp;as=32x21,48x32,72x48,108x72,160x107,240x160,360x240,480x320,540x360,640x427,720x480,1080x720,1280x853,1440x960,2560x1707&amp;from=bu&amp;u=noBotp9cC8bOGJwAM5YDl-Y2pYhtUwtA6T2By5MPBgs&amp;cs=640x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550" y="1449387"/>
            <a:ext cx="3911600" cy="260977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-352425" y="1467535"/>
            <a:ext cx="310515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Квизы и квесты 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2773" name="Picture 5" descr="C:\Users\Admin\Downloads\викторина в ДКЖ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9100" y="1457324"/>
            <a:ext cx="3943350" cy="26289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915025" y="1505635"/>
            <a:ext cx="6096000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Викторины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2774" name="Picture 6" descr="C:\Users\Admin\Downloads\народов дружная семь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192786"/>
            <a:ext cx="3933825" cy="2550914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400175" y="4239310"/>
            <a:ext cx="31337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Концерты и спектакли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2775" name="Picture 7" descr="C:\Users\Admin\Downloads\мк и выставки в дш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58150" y="4181476"/>
            <a:ext cx="3905250" cy="25527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8553450" y="4248835"/>
            <a:ext cx="39624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Мастер-классы и выставки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2772" name="Picture 4" descr="C:\Users\Admin\Downloads\ПК лого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38650" y="4440315"/>
            <a:ext cx="3371850" cy="2065259"/>
          </a:xfrm>
          <a:prstGeom prst="rect">
            <a:avLst/>
          </a:prstGeom>
          <a:noFill/>
        </p:spPr>
      </p:pic>
      <p:graphicFrame>
        <p:nvGraphicFramePr>
          <p:cNvPr id="16" name="Диаграмма 15"/>
          <p:cNvGraphicFramePr/>
          <p:nvPr/>
        </p:nvGraphicFramePr>
        <p:xfrm>
          <a:off x="4105275" y="1066800"/>
          <a:ext cx="4191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9964C6-DEA2-5277-9909-C2C86D25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B0FCAB-78E6-9E8C-D282-7B9AA551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87" y="120600"/>
            <a:ext cx="10815854" cy="71616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Эстетическое образование</a:t>
            </a:r>
            <a:endParaRPr lang="ru-RU" sz="2400" dirty="0"/>
          </a:p>
        </p:txBody>
      </p:sp>
      <p:pic>
        <p:nvPicPr>
          <p:cNvPr id="8" name="Picture 13" descr="F:\Документы\АРО\Выборы мэра г.Батайска 2013\Отчет мэра 2012\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xmlns="" id="{119FA408-4AE7-4BB8-F311-E104E6A9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887" y="8633"/>
            <a:ext cx="977486" cy="9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AutoShape 8" descr="C:\Users\Admin\Downloads\Триумф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09751" y="674757"/>
            <a:ext cx="87534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В 4 учреждениях обучается 2002 учащихся.</a:t>
            </a:r>
          </a:p>
          <a:p>
            <a:pPr algn="ctr"/>
            <a:r>
              <a:rPr lang="ru-RU" dirty="0" smtClean="0">
                <a:solidFill>
                  <a:schemeClr val="bg2"/>
                </a:solidFill>
              </a:rPr>
              <a:t>Охват эстетическим образованием составляет 13,7%.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352425" y="1467535"/>
            <a:ext cx="310515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Квизы и квесты 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15025" y="1505635"/>
            <a:ext cx="6096000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Викторины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00175" y="4239310"/>
            <a:ext cx="31337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Концерты и спектакли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553450" y="4248835"/>
            <a:ext cx="39624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Мастер-классы и выставки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3795" name="Picture 3" descr="C:\Users\Admin\Downloads\аккор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50" y="3790950"/>
            <a:ext cx="4393493" cy="2914650"/>
          </a:xfrm>
          <a:prstGeom prst="rect">
            <a:avLst/>
          </a:prstGeom>
          <a:noFill/>
        </p:spPr>
      </p:pic>
      <p:pic>
        <p:nvPicPr>
          <p:cNvPr id="33796" name="Picture 4" descr="C:\Users\Admin\Downloads\сотворим книг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1924" y="3517106"/>
            <a:ext cx="4295775" cy="3178969"/>
          </a:xfrm>
          <a:prstGeom prst="rect">
            <a:avLst/>
          </a:prstGeom>
          <a:noFill/>
        </p:spPr>
      </p:pic>
      <p:pic>
        <p:nvPicPr>
          <p:cNvPr id="33797" name="Picture 5" descr="C:\Users\Admin\Downloads\пуьличка книг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1925" y="1350168"/>
            <a:ext cx="4286250" cy="2808217"/>
          </a:xfrm>
          <a:prstGeom prst="rect">
            <a:avLst/>
          </a:prstGeom>
          <a:noFill/>
        </p:spPr>
      </p:pic>
      <p:pic>
        <p:nvPicPr>
          <p:cNvPr id="33794" name="Picture 2" descr="C:\Users\Admin\Downloads\скрипач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826" y="1371600"/>
            <a:ext cx="4400550" cy="281555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9734549" y="6353860"/>
            <a:ext cx="284797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«Сотворим сказку»</a:t>
            </a:r>
            <a:endParaRPr lang="ru-RU" sz="1500" dirty="0"/>
          </a:p>
        </p:txBody>
      </p:sp>
      <p:pic>
        <p:nvPicPr>
          <p:cNvPr id="33798" name="Picture 6" descr="C:\Users\Admin\Downloads\дхш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23781" y="2714625"/>
            <a:ext cx="2996217" cy="3995737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8648699" y="1438960"/>
            <a:ext cx="284797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МБУ ДО «ДМШ №1»</a:t>
            </a:r>
            <a:endParaRPr lang="ru-RU" sz="15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71524" y="1362760"/>
            <a:ext cx="284797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МБУ ДО «ДМШ №3»</a:t>
            </a:r>
            <a:endParaRPr lang="ru-RU" sz="15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19149" y="4267885"/>
            <a:ext cx="284797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МБУ ДО «ДШИ»</a:t>
            </a:r>
            <a:endParaRPr lang="ru-RU" sz="15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714874" y="2429560"/>
            <a:ext cx="284797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МБУ ДО «ДХШ»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xmlns="" val="949651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fd852eff0ad36672c918de9e2177de7f17951a0"/>
</p:tagLst>
</file>

<file path=ppt/theme/theme1.xml><?xml version="1.0" encoding="utf-8"?>
<a:theme xmlns:a="http://schemas.openxmlformats.org/drawingml/2006/main" name="演示设计">
  <a:themeElements>
    <a:clrScheme name="演示设计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演示设计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演示设计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3607</TotalTime>
  <Pages>0</Pages>
  <Words>450</Words>
  <Characters>0</Characters>
  <Application>Microsoft Office PowerPoint</Application>
  <DocSecurity>0</DocSecurity>
  <PresentationFormat>Произвольный</PresentationFormat>
  <Lines>0</Lines>
  <Paragraphs>112</Paragraphs>
  <Slides>17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演示设计</vt:lpstr>
      <vt:lpstr>Слайд 1</vt:lpstr>
      <vt:lpstr>  В Батайске 11 учреждений культуры:  1 культурно-досуговый центр,  4 дома культуры,  1 городской музей   </vt:lpstr>
      <vt:lpstr> 2 музыкальные школы, 1 школа искусств,  1 художественная школа, 1 централизованная библиотечная система, объединяющая 9 библиотек </vt:lpstr>
      <vt:lpstr>Культурно-досуговая деятельность </vt:lpstr>
      <vt:lpstr>Культурно-досуговая деятельность </vt:lpstr>
      <vt:lpstr>Культурно-досуговая деятельность </vt:lpstr>
      <vt:lpstr>Культурно-досуговая деятельность </vt:lpstr>
      <vt:lpstr>Проект «Пушкинская карта»</vt:lpstr>
      <vt:lpstr>Эстетическое образование</vt:lpstr>
      <vt:lpstr>Библиотечная деятельность</vt:lpstr>
      <vt:lpstr>Модернизация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Александр</dc:creator>
  <cp:keywords/>
  <dc:description/>
  <cp:lastModifiedBy>Admin</cp:lastModifiedBy>
  <cp:revision>384</cp:revision>
  <cp:lastPrinted>1899-12-30T00:00:00Z</cp:lastPrinted>
  <dcterms:created xsi:type="dcterms:W3CDTF">2007-11-27T23:54:21Z</dcterms:created>
  <dcterms:modified xsi:type="dcterms:W3CDTF">2026-06-10T15:16:41Z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1033-8.1.0.3018</vt:lpwstr>
  </property>
</Properties>
</file>