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66" r:id="rId3"/>
    <p:sldId id="257" r:id="rId4"/>
    <p:sldId id="277" r:id="rId5"/>
    <p:sldId id="278" r:id="rId6"/>
    <p:sldId id="279" r:id="rId7"/>
    <p:sldId id="280" r:id="rId8"/>
    <p:sldId id="288" r:id="rId9"/>
    <p:sldId id="281" r:id="rId10"/>
    <p:sldId id="282" r:id="rId11"/>
    <p:sldId id="283" r:id="rId12"/>
    <p:sldId id="285" r:id="rId13"/>
    <p:sldId id="286" r:id="rId14"/>
    <p:sldId id="287" r:id="rId15"/>
  </p:sldIdLst>
  <p:sldSz cx="9144000" cy="5143500" type="screen16x9"/>
  <p:notesSz cx="6858000" cy="9144000"/>
  <p:embeddedFontLst>
    <p:embeddedFont>
      <p:font typeface="Segoe UI Black" panose="020B0A02040204020203" pitchFamily="34" charset="0"/>
      <p:bold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  <p:embeddedFont>
      <p:font typeface="Raleway" panose="020B0604020202020204" charset="-52"/>
      <p:regular r:id="rId23"/>
      <p:bold r:id="rId24"/>
      <p:italic r:id="rId25"/>
      <p:boldItalic r:id="rId26"/>
    </p:embeddedFont>
    <p:embeddedFont>
      <p:font typeface="Segoe UI Semilight" panose="020B0402040204020203" pitchFamily="34" charset="0"/>
      <p:regular r:id="rId27"/>
      <p:italic r:id="rId28"/>
    </p:embeddedFont>
    <p:embeddedFont>
      <p:font typeface="Lato" panose="020B0604020202020204" charset="0"/>
      <p:regular r:id="rId29"/>
      <p:bold r:id="rId30"/>
      <p:italic r:id="rId31"/>
      <p:boldItalic r:id="rId32"/>
    </p:embeddedFont>
    <p:embeddedFont>
      <p:font typeface="Segoe UI Light" panose="020B0502040204020203" pitchFamily="34" charset="0"/>
      <p:regular r:id="rId33"/>
      <p:italic r:id="rId34"/>
    </p:embeddedFont>
    <p:embeddedFont>
      <p:font typeface="Segoe UI Semibold" panose="020B0702040204020203" pitchFamily="34" charset="0"/>
      <p:bold r:id="rId35"/>
      <p:boldItalic r:id="rId36"/>
    </p:embeddedFont>
    <p:embeddedFont>
      <p:font typeface="Tahoma" panose="020B0604030504040204" pitchFamily="34" charset="0"/>
      <p:regular r:id="rId37"/>
      <p:bold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4FF5C4C-0866-42C1-86E6-4C5EA3949048}">
  <a:tblStyle styleId="{94FF5C4C-0866-42C1-86E6-4C5EA394904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6" autoAdjust="0"/>
    <p:restoredTop sz="94699" autoAdjust="0"/>
  </p:normalViewPr>
  <p:slideViewPr>
    <p:cSldViewPr snapToGrid="0">
      <p:cViewPr>
        <p:scale>
          <a:sx n="50" d="100"/>
          <a:sy n="50" d="100"/>
        </p:scale>
        <p:origin x="-2142" y="-11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543326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cb9a0b07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cb9a0b07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cb9a0b07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cb9a0b07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23630543_5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23630543_5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 dirty="0"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 dirty="0"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 dirty="0"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endParaRPr dirty="0"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Segoe UI Light" panose="020B0502040204020203" pitchFamily="34" charset="0"/>
          <a:ea typeface="Segoe UI Light" panose="020B0502040204020203" pitchFamily="34" charset="0"/>
          <a:cs typeface="Segoe UI Light" panose="020B0502040204020203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Segoe UI Light" panose="020B0502040204020203" pitchFamily="34" charset="0"/>
          <a:ea typeface="Segoe UI Light" panose="020B0502040204020203" pitchFamily="34" charset="0"/>
          <a:cs typeface="Segoe UI Light" panose="020B0502040204020203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2.jpe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1022059" y="1672725"/>
            <a:ext cx="7099883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О социальной работе </a:t>
            </a:r>
            <a:b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</a:b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с участниками СВО </a:t>
            </a:r>
            <a:b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</a:b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и членами их семей</a:t>
            </a:r>
            <a:endParaRPr sz="36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882067" y="3888173"/>
            <a:ext cx="3928637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Докладчик: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Начальник УСЗН </a:t>
            </a:r>
            <a:r>
              <a:rPr lang="ru" b="1" i="1" dirty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г. </a:t>
            </a: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Батайска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Крикоров Георгий Александрович </a:t>
            </a:r>
            <a:endParaRPr b="1" i="1" dirty="0">
              <a:solidFill>
                <a:schemeClr val="bg2"/>
              </a:solidFill>
              <a:latin typeface="Segoe UI Semilight" panose="020B0402040204020203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5" name="Picture 2" descr="C:\Users\Федор\Desktop\1674557461_bogatyr-club-p-simvoli-rostovskoi-oblasti-fon-6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67" y="257296"/>
            <a:ext cx="628273" cy="78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87;p13"/>
          <p:cNvSpPr txBox="1">
            <a:spLocks/>
          </p:cNvSpPr>
          <p:nvPr/>
        </p:nvSpPr>
        <p:spPr>
          <a:xfrm>
            <a:off x="1436307" y="318413"/>
            <a:ext cx="3700734" cy="66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/>
            <a:r>
              <a:rPr lang="ru-RU" b="1" dirty="0" smtClean="0"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Управление социальной защиты населения города Батайска</a:t>
            </a:r>
            <a:endParaRPr lang="ru-RU" b="1" dirty="0">
              <a:latin typeface="Segoe UI Semilight" panose="020B0402040204020203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8" t="51682" b="8174"/>
          <a:stretch/>
        </p:blipFill>
        <p:spPr>
          <a:xfrm flipH="1">
            <a:off x="3286674" y="0"/>
            <a:ext cx="5857326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4" y="382937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Льготы в сфере земельных отношений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15" t="5892" r="24528" b="5299"/>
          <a:stretch/>
        </p:blipFill>
        <p:spPr>
          <a:xfrm flipH="1">
            <a:off x="6608328" y="7936"/>
            <a:ext cx="2535672" cy="513556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495674" y="1518889"/>
            <a:ext cx="2505075" cy="2042457"/>
          </a:xfrm>
          <a:prstGeom prst="round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0375" y="1518890"/>
            <a:ext cx="2505075" cy="2042456"/>
          </a:xfrm>
          <a:prstGeom prst="round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0376" y="3845598"/>
            <a:ext cx="5540374" cy="85725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Google Shape;125;p18"/>
          <p:cNvSpPr txBox="1">
            <a:spLocks/>
          </p:cNvSpPr>
          <p:nvPr/>
        </p:nvSpPr>
        <p:spPr>
          <a:xfrm rot="10800000" flipV="1">
            <a:off x="712270" y="2742527"/>
            <a:ext cx="2000588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2000" b="1" dirty="0" smtClean="0"/>
              <a:t>19 участков </a:t>
            </a:r>
          </a:p>
          <a:p>
            <a:pPr algn="ctr"/>
            <a:r>
              <a:rPr lang="ru-RU" sz="2000" b="1" dirty="0" smtClean="0"/>
              <a:t>для ИЖС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17" name="Google Shape;125;p18"/>
          <p:cNvSpPr txBox="1">
            <a:spLocks/>
          </p:cNvSpPr>
          <p:nvPr/>
        </p:nvSpPr>
        <p:spPr>
          <a:xfrm rot="10800000" flipV="1">
            <a:off x="3622885" y="2742528"/>
            <a:ext cx="2252832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2000" b="1" dirty="0" smtClean="0"/>
              <a:t>5 участков</a:t>
            </a:r>
          </a:p>
          <a:p>
            <a:pPr algn="ctr"/>
            <a:r>
              <a:rPr lang="ru-RU" sz="2000" b="1" dirty="0" smtClean="0">
                <a:solidFill>
                  <a:schemeClr val="dk2"/>
                </a:solidFill>
              </a:rPr>
              <a:t>для садоводства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18" name="Google Shape;125;p18"/>
          <p:cNvSpPr txBox="1">
            <a:spLocks/>
          </p:cNvSpPr>
          <p:nvPr/>
        </p:nvSpPr>
        <p:spPr>
          <a:xfrm rot="10800000" flipV="1">
            <a:off x="1377777" y="3941352"/>
            <a:ext cx="4488033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</a:rPr>
              <a:t>Поиск новых участков для последующего предоставления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0" name="Google Shape;7316;p66"/>
          <p:cNvSpPr/>
          <p:nvPr/>
        </p:nvSpPr>
        <p:spPr>
          <a:xfrm>
            <a:off x="4406986" y="1756956"/>
            <a:ext cx="684629" cy="891160"/>
          </a:xfrm>
          <a:custGeom>
            <a:avLst/>
            <a:gdLst/>
            <a:ahLst/>
            <a:cxnLst/>
            <a:rect l="l" t="t" r="r" b="b"/>
            <a:pathLst>
              <a:path w="9295" h="12099" extrusionOk="0">
                <a:moveTo>
                  <a:pt x="4601" y="1"/>
                </a:moveTo>
                <a:cubicBezTo>
                  <a:pt x="3624" y="1"/>
                  <a:pt x="2836" y="788"/>
                  <a:pt x="2836" y="1796"/>
                </a:cubicBezTo>
                <a:cubicBezTo>
                  <a:pt x="2836" y="2647"/>
                  <a:pt x="3467" y="3372"/>
                  <a:pt x="4254" y="3529"/>
                </a:cubicBezTo>
                <a:lnTo>
                  <a:pt x="4254" y="4789"/>
                </a:lnTo>
                <a:cubicBezTo>
                  <a:pt x="3656" y="4033"/>
                  <a:pt x="2742" y="3561"/>
                  <a:pt x="1765" y="3561"/>
                </a:cubicBezTo>
                <a:lnTo>
                  <a:pt x="348" y="3561"/>
                </a:lnTo>
                <a:cubicBezTo>
                  <a:pt x="158" y="3561"/>
                  <a:pt x="1" y="3718"/>
                  <a:pt x="1" y="3907"/>
                </a:cubicBezTo>
                <a:cubicBezTo>
                  <a:pt x="1" y="5671"/>
                  <a:pt x="1450" y="7152"/>
                  <a:pt x="3214" y="7152"/>
                </a:cubicBezTo>
                <a:lnTo>
                  <a:pt x="4286" y="7152"/>
                </a:lnTo>
                <a:lnTo>
                  <a:pt x="4286" y="9988"/>
                </a:lnTo>
                <a:cubicBezTo>
                  <a:pt x="3845" y="9547"/>
                  <a:pt x="3340" y="9231"/>
                  <a:pt x="2805" y="9042"/>
                </a:cubicBezTo>
                <a:cubicBezTo>
                  <a:pt x="2836" y="8885"/>
                  <a:pt x="2868" y="8727"/>
                  <a:pt x="2868" y="8570"/>
                </a:cubicBezTo>
                <a:cubicBezTo>
                  <a:pt x="2868" y="7782"/>
                  <a:pt x="2238" y="7152"/>
                  <a:pt x="1450" y="7152"/>
                </a:cubicBezTo>
                <a:cubicBezTo>
                  <a:pt x="663" y="7152"/>
                  <a:pt x="32" y="7782"/>
                  <a:pt x="32" y="8570"/>
                </a:cubicBezTo>
                <a:cubicBezTo>
                  <a:pt x="32" y="9358"/>
                  <a:pt x="663" y="9988"/>
                  <a:pt x="1450" y="9988"/>
                </a:cubicBezTo>
                <a:cubicBezTo>
                  <a:pt x="1797" y="9988"/>
                  <a:pt x="2112" y="9862"/>
                  <a:pt x="2364" y="9610"/>
                </a:cubicBezTo>
                <a:cubicBezTo>
                  <a:pt x="3183" y="9830"/>
                  <a:pt x="3908" y="10366"/>
                  <a:pt x="4286" y="11122"/>
                </a:cubicBezTo>
                <a:lnTo>
                  <a:pt x="4286" y="11752"/>
                </a:lnTo>
                <a:cubicBezTo>
                  <a:pt x="4286" y="11941"/>
                  <a:pt x="4443" y="12098"/>
                  <a:pt x="4632" y="12098"/>
                </a:cubicBezTo>
                <a:cubicBezTo>
                  <a:pt x="4853" y="12098"/>
                  <a:pt x="5010" y="11941"/>
                  <a:pt x="5010" y="11752"/>
                </a:cubicBezTo>
                <a:lnTo>
                  <a:pt x="5010" y="11342"/>
                </a:lnTo>
                <a:lnTo>
                  <a:pt x="6050" y="11342"/>
                </a:lnTo>
                <a:cubicBezTo>
                  <a:pt x="7846" y="11342"/>
                  <a:pt x="9295" y="9893"/>
                  <a:pt x="9295" y="8129"/>
                </a:cubicBezTo>
                <a:cubicBezTo>
                  <a:pt x="9200" y="7971"/>
                  <a:pt x="9043" y="7814"/>
                  <a:pt x="8854" y="7814"/>
                </a:cubicBezTo>
                <a:lnTo>
                  <a:pt x="7436" y="7814"/>
                </a:lnTo>
                <a:cubicBezTo>
                  <a:pt x="6428" y="7814"/>
                  <a:pt x="5546" y="8286"/>
                  <a:pt x="4947" y="9042"/>
                </a:cubicBezTo>
                <a:lnTo>
                  <a:pt x="4947" y="6837"/>
                </a:lnTo>
                <a:cubicBezTo>
                  <a:pt x="5357" y="6081"/>
                  <a:pt x="6050" y="5545"/>
                  <a:pt x="6901" y="5325"/>
                </a:cubicBezTo>
                <a:cubicBezTo>
                  <a:pt x="7121" y="5545"/>
                  <a:pt x="7436" y="5671"/>
                  <a:pt x="7814" y="5671"/>
                </a:cubicBezTo>
                <a:cubicBezTo>
                  <a:pt x="8602" y="5671"/>
                  <a:pt x="9200" y="5041"/>
                  <a:pt x="9200" y="4254"/>
                </a:cubicBezTo>
                <a:cubicBezTo>
                  <a:pt x="9200" y="3466"/>
                  <a:pt x="8602" y="2836"/>
                  <a:pt x="7814" y="2836"/>
                </a:cubicBezTo>
                <a:cubicBezTo>
                  <a:pt x="7027" y="2836"/>
                  <a:pt x="6396" y="3466"/>
                  <a:pt x="6396" y="4254"/>
                </a:cubicBezTo>
                <a:cubicBezTo>
                  <a:pt x="6396" y="4411"/>
                  <a:pt x="6428" y="4569"/>
                  <a:pt x="6459" y="4726"/>
                </a:cubicBezTo>
                <a:cubicBezTo>
                  <a:pt x="5861" y="4947"/>
                  <a:pt x="5357" y="5262"/>
                  <a:pt x="4947" y="5671"/>
                </a:cubicBezTo>
                <a:lnTo>
                  <a:pt x="4947" y="3529"/>
                </a:lnTo>
                <a:cubicBezTo>
                  <a:pt x="5798" y="3372"/>
                  <a:pt x="6365" y="2615"/>
                  <a:pt x="6365" y="1796"/>
                </a:cubicBezTo>
                <a:cubicBezTo>
                  <a:pt x="6365" y="788"/>
                  <a:pt x="5577" y="1"/>
                  <a:pt x="4601" y="1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6223;p64"/>
          <p:cNvGrpSpPr/>
          <p:nvPr/>
        </p:nvGrpSpPr>
        <p:grpSpPr>
          <a:xfrm>
            <a:off x="752585" y="3999104"/>
            <a:ext cx="420857" cy="550238"/>
            <a:chOff x="-35089175" y="3919600"/>
            <a:chExt cx="222900" cy="291425"/>
          </a:xfrm>
          <a:solidFill>
            <a:schemeClr val="bg1"/>
          </a:solidFill>
        </p:grpSpPr>
        <p:sp>
          <p:nvSpPr>
            <p:cNvPr id="22" name="Google Shape;6224;p64"/>
            <p:cNvSpPr/>
            <p:nvPr/>
          </p:nvSpPr>
          <p:spPr>
            <a:xfrm>
              <a:off x="-35089175" y="3919600"/>
              <a:ext cx="222900" cy="291425"/>
            </a:xfrm>
            <a:custGeom>
              <a:avLst/>
              <a:gdLst/>
              <a:ahLst/>
              <a:cxnLst/>
              <a:rect l="l" t="t" r="r" b="b"/>
              <a:pathLst>
                <a:path w="8916" h="11657" extrusionOk="0">
                  <a:moveTo>
                    <a:pt x="4474" y="1418"/>
                  </a:moveTo>
                  <a:cubicBezTo>
                    <a:pt x="6143" y="1418"/>
                    <a:pt x="7530" y="2804"/>
                    <a:pt x="7530" y="4474"/>
                  </a:cubicBezTo>
                  <a:cubicBezTo>
                    <a:pt x="7561" y="6175"/>
                    <a:pt x="6143" y="7561"/>
                    <a:pt x="4474" y="7561"/>
                  </a:cubicBezTo>
                  <a:cubicBezTo>
                    <a:pt x="2772" y="7561"/>
                    <a:pt x="1386" y="6175"/>
                    <a:pt x="1386" y="4474"/>
                  </a:cubicBezTo>
                  <a:cubicBezTo>
                    <a:pt x="1386" y="2804"/>
                    <a:pt x="2772" y="1418"/>
                    <a:pt x="4474" y="1418"/>
                  </a:cubicBezTo>
                  <a:close/>
                  <a:moveTo>
                    <a:pt x="4474" y="0"/>
                  </a:moveTo>
                  <a:cubicBezTo>
                    <a:pt x="2016" y="0"/>
                    <a:pt x="0" y="2017"/>
                    <a:pt x="0" y="4442"/>
                  </a:cubicBezTo>
                  <a:cubicBezTo>
                    <a:pt x="0" y="5419"/>
                    <a:pt x="315" y="6333"/>
                    <a:pt x="914" y="7120"/>
                  </a:cubicBezTo>
                  <a:lnTo>
                    <a:pt x="4190" y="11531"/>
                  </a:lnTo>
                  <a:cubicBezTo>
                    <a:pt x="4253" y="11626"/>
                    <a:pt x="4348" y="11657"/>
                    <a:pt x="4474" y="11657"/>
                  </a:cubicBezTo>
                  <a:cubicBezTo>
                    <a:pt x="4568" y="11657"/>
                    <a:pt x="4663" y="11626"/>
                    <a:pt x="4726" y="11531"/>
                  </a:cubicBezTo>
                  <a:lnTo>
                    <a:pt x="8002" y="7120"/>
                  </a:lnTo>
                  <a:cubicBezTo>
                    <a:pt x="8601" y="6333"/>
                    <a:pt x="8916" y="5419"/>
                    <a:pt x="8916" y="4442"/>
                  </a:cubicBezTo>
                  <a:cubicBezTo>
                    <a:pt x="8916" y="2017"/>
                    <a:pt x="6931" y="0"/>
                    <a:pt x="44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225;p64"/>
            <p:cNvSpPr/>
            <p:nvPr/>
          </p:nvSpPr>
          <p:spPr>
            <a:xfrm>
              <a:off x="-35038000" y="3971575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427" y="662"/>
                  </a:moveTo>
                  <a:cubicBezTo>
                    <a:pt x="2616" y="662"/>
                    <a:pt x="2773" y="820"/>
                    <a:pt x="2773" y="1040"/>
                  </a:cubicBezTo>
                  <a:cubicBezTo>
                    <a:pt x="2773" y="1229"/>
                    <a:pt x="2616" y="1387"/>
                    <a:pt x="2427" y="1387"/>
                  </a:cubicBezTo>
                  <a:cubicBezTo>
                    <a:pt x="2206" y="1387"/>
                    <a:pt x="2049" y="1229"/>
                    <a:pt x="2049" y="1040"/>
                  </a:cubicBezTo>
                  <a:cubicBezTo>
                    <a:pt x="2049" y="820"/>
                    <a:pt x="2206" y="662"/>
                    <a:pt x="2427" y="662"/>
                  </a:cubicBezTo>
                  <a:close/>
                  <a:moveTo>
                    <a:pt x="2427" y="2017"/>
                  </a:moveTo>
                  <a:cubicBezTo>
                    <a:pt x="2616" y="2017"/>
                    <a:pt x="2773" y="2174"/>
                    <a:pt x="2773" y="2363"/>
                  </a:cubicBezTo>
                  <a:lnTo>
                    <a:pt x="2773" y="3750"/>
                  </a:lnTo>
                  <a:cubicBezTo>
                    <a:pt x="2773" y="3939"/>
                    <a:pt x="2616" y="4096"/>
                    <a:pt x="2427" y="4096"/>
                  </a:cubicBezTo>
                  <a:cubicBezTo>
                    <a:pt x="2206" y="4096"/>
                    <a:pt x="2049" y="3939"/>
                    <a:pt x="2049" y="3750"/>
                  </a:cubicBezTo>
                  <a:lnTo>
                    <a:pt x="2049" y="2363"/>
                  </a:lnTo>
                  <a:cubicBezTo>
                    <a:pt x="2049" y="2174"/>
                    <a:pt x="2206" y="2017"/>
                    <a:pt x="2427" y="2017"/>
                  </a:cubicBezTo>
                  <a:close/>
                  <a:moveTo>
                    <a:pt x="2427" y="1"/>
                  </a:moveTo>
                  <a:cubicBezTo>
                    <a:pt x="1072" y="1"/>
                    <a:pt x="1" y="1072"/>
                    <a:pt x="1" y="2395"/>
                  </a:cubicBezTo>
                  <a:cubicBezTo>
                    <a:pt x="1" y="3750"/>
                    <a:pt x="1072" y="4821"/>
                    <a:pt x="2427" y="4821"/>
                  </a:cubicBezTo>
                  <a:cubicBezTo>
                    <a:pt x="3750" y="4821"/>
                    <a:pt x="4821" y="3750"/>
                    <a:pt x="4821" y="2395"/>
                  </a:cubicBezTo>
                  <a:cubicBezTo>
                    <a:pt x="4821" y="1072"/>
                    <a:pt x="3750" y="1"/>
                    <a:pt x="2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4947;p61"/>
          <p:cNvGrpSpPr/>
          <p:nvPr/>
        </p:nvGrpSpPr>
        <p:grpSpPr>
          <a:xfrm>
            <a:off x="1261012" y="1750380"/>
            <a:ext cx="903799" cy="891999"/>
            <a:chOff x="6232000" y="1435050"/>
            <a:chExt cx="488225" cy="481850"/>
          </a:xfrm>
          <a:solidFill>
            <a:schemeClr val="tx1">
              <a:lumMod val="75000"/>
            </a:schemeClr>
          </a:solidFill>
        </p:grpSpPr>
        <p:sp>
          <p:nvSpPr>
            <p:cNvPr id="25" name="Google Shape;4948;p61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" name="Google Shape;4949;p61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" name="Google Shape;4950;p61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8" name="Google Shape;4951;p61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" name="Google Shape;4952;p61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75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15912" y="908619"/>
            <a:ext cx="3981450" cy="3981450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438151" y="-144463"/>
            <a:ext cx="3813175" cy="5592763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5" y="382937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Фонд «Защитники Отечества»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r="9351"/>
          <a:stretch/>
        </p:blipFill>
        <p:spPr bwMode="auto">
          <a:xfrm>
            <a:off x="386254" y="1384077"/>
            <a:ext cx="3840766" cy="303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735421" y="1527243"/>
            <a:ext cx="175098" cy="175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157932" y="2311941"/>
            <a:ext cx="175098" cy="175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57932" y="3294434"/>
            <a:ext cx="175098" cy="175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35421" y="4111558"/>
            <a:ext cx="175098" cy="175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Google Shape;125;p18"/>
          <p:cNvSpPr txBox="1">
            <a:spLocks/>
          </p:cNvSpPr>
          <p:nvPr/>
        </p:nvSpPr>
        <p:spPr>
          <a:xfrm rot="10800000" flipV="1">
            <a:off x="4333030" y="1281920"/>
            <a:ext cx="4283955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 b="1" dirty="0"/>
              <a:t>Оформление документов для получения статуса ветерана боевых действий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17" name="Google Shape;125;p18"/>
          <p:cNvSpPr txBox="1">
            <a:spLocks/>
          </p:cNvSpPr>
          <p:nvPr/>
        </p:nvSpPr>
        <p:spPr>
          <a:xfrm rot="10800000" flipV="1">
            <a:off x="4485430" y="2066618"/>
            <a:ext cx="4283955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 b="1" dirty="0"/>
              <a:t>Индивидуальное сопровождение ветеранов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18" name="Google Shape;125;p18"/>
          <p:cNvSpPr txBox="1">
            <a:spLocks/>
          </p:cNvSpPr>
          <p:nvPr/>
        </p:nvSpPr>
        <p:spPr>
          <a:xfrm rot="10800000" flipV="1">
            <a:off x="4485430" y="3049111"/>
            <a:ext cx="4283955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 b="1" dirty="0"/>
              <a:t>Помощь в трудоустройстве и обучении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19" name="Google Shape;125;p18"/>
          <p:cNvSpPr txBox="1">
            <a:spLocks/>
          </p:cNvSpPr>
          <p:nvPr/>
        </p:nvSpPr>
        <p:spPr>
          <a:xfrm rot="10800000" flipV="1">
            <a:off x="4333030" y="3982263"/>
            <a:ext cx="4283955" cy="6657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 b="1" dirty="0"/>
              <a:t>Обеспечение лекарственными средствами и техническими средствами реабилитации</a:t>
            </a:r>
            <a:endParaRPr lang="ru-RU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6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523078" y="382937"/>
            <a:ext cx="592137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Медицинская и психологическая поддержка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Google Shape;125;p18"/>
          <p:cNvSpPr txBox="1">
            <a:spLocks/>
          </p:cNvSpPr>
          <p:nvPr/>
        </p:nvSpPr>
        <p:spPr>
          <a:xfrm rot="10800000" flipV="1">
            <a:off x="523078" y="1512351"/>
            <a:ext cx="5515771" cy="9109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Медицинская реабилитация и санаторно-курортное лечение</a:t>
            </a:r>
            <a:endParaRPr lang="ru-RU" sz="1800" dirty="0">
              <a:solidFill>
                <a:schemeClr val="dk2"/>
              </a:solidFill>
            </a:endParaRPr>
          </a:p>
        </p:txBody>
      </p:sp>
      <p:sp>
        <p:nvSpPr>
          <p:cNvPr id="21" name="Google Shape;125;p18"/>
          <p:cNvSpPr txBox="1">
            <a:spLocks/>
          </p:cNvSpPr>
          <p:nvPr/>
        </p:nvSpPr>
        <p:spPr>
          <a:xfrm rot="10800000" flipV="1">
            <a:off x="523078" y="2434691"/>
            <a:ext cx="5591972" cy="9109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Обеспечение техническими средствами реабилитации</a:t>
            </a:r>
            <a:endParaRPr lang="ru-RU" sz="1800" dirty="0">
              <a:solidFill>
                <a:schemeClr val="dk2"/>
              </a:solidFill>
            </a:endParaRPr>
          </a:p>
        </p:txBody>
      </p:sp>
      <p:sp>
        <p:nvSpPr>
          <p:cNvPr id="22" name="Google Shape;125;p18"/>
          <p:cNvSpPr txBox="1">
            <a:spLocks/>
          </p:cNvSpPr>
          <p:nvPr/>
        </p:nvSpPr>
        <p:spPr>
          <a:xfrm rot="10800000" flipV="1">
            <a:off x="523077" y="3345658"/>
            <a:ext cx="4839497" cy="7310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Психологическая помощь</a:t>
            </a:r>
            <a:endParaRPr lang="ru-RU" sz="1800" dirty="0">
              <a:solidFill>
                <a:schemeClr val="dk2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4" r="8746"/>
          <a:stretch/>
        </p:blipFill>
        <p:spPr bwMode="auto">
          <a:xfrm>
            <a:off x="6400799" y="-1"/>
            <a:ext cx="274320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Google Shape;125;p18"/>
          <p:cNvSpPr txBox="1">
            <a:spLocks/>
          </p:cNvSpPr>
          <p:nvPr/>
        </p:nvSpPr>
        <p:spPr>
          <a:xfrm rot="10800000" flipV="1">
            <a:off x="523078" y="4076701"/>
            <a:ext cx="4839497" cy="7310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Ежегодная диспансеризация</a:t>
            </a:r>
            <a:endParaRPr lang="ru-RU" sz="1800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65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4" y="382937"/>
            <a:ext cx="76549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Профессиональная реабилитация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Google Shape;125;p18"/>
          <p:cNvSpPr txBox="1">
            <a:spLocks/>
          </p:cNvSpPr>
          <p:nvPr/>
        </p:nvSpPr>
        <p:spPr>
          <a:xfrm rot="10800000" flipV="1">
            <a:off x="460375" y="1556621"/>
            <a:ext cx="4525173" cy="9109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Субсидии на оборудование рабочих мест для ветеранов СВО</a:t>
            </a:r>
            <a:endParaRPr lang="ru-RU" sz="1800" dirty="0">
              <a:solidFill>
                <a:schemeClr val="dk2"/>
              </a:solidFill>
            </a:endParaRPr>
          </a:p>
        </p:txBody>
      </p:sp>
      <p:sp>
        <p:nvSpPr>
          <p:cNvPr id="21" name="Google Shape;125;p18"/>
          <p:cNvSpPr txBox="1">
            <a:spLocks/>
          </p:cNvSpPr>
          <p:nvPr/>
        </p:nvSpPr>
        <p:spPr>
          <a:xfrm rot="10800000" flipV="1">
            <a:off x="460375" y="3196562"/>
            <a:ext cx="4277522" cy="9109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Бесплатное переобучение по востребованным профессиям</a:t>
            </a:r>
            <a:endParaRPr lang="ru-RU" sz="1800" dirty="0">
              <a:solidFill>
                <a:schemeClr val="dk2"/>
              </a:solidFill>
            </a:endParaRPr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69" y="1628983"/>
            <a:ext cx="4057927" cy="228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69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1022059" y="1672725"/>
            <a:ext cx="7099883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О социальной работе </a:t>
            </a:r>
            <a:b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</a:b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с участниками СВО </a:t>
            </a:r>
            <a:b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</a:br>
            <a:r>
              <a:rPr lang="ru" sz="3600" dirty="0" smtClean="0">
                <a:latin typeface="Segoe UI Semibold" panose="020B07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и членами их семей</a:t>
            </a:r>
            <a:endParaRPr sz="3600" dirty="0">
              <a:latin typeface="Segoe UI Semibold" panose="020B0702040204020203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882067" y="3888173"/>
            <a:ext cx="3928637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Докладчик: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Начальник УСЗН </a:t>
            </a:r>
            <a:r>
              <a:rPr lang="ru" b="1" i="1" dirty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г. </a:t>
            </a: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Батайска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 dirty="0" smtClean="0">
                <a:solidFill>
                  <a:schemeClr val="bg2"/>
                </a:solidFill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Крикоров Георгий Александрович </a:t>
            </a:r>
            <a:endParaRPr b="1" i="1" dirty="0">
              <a:solidFill>
                <a:schemeClr val="bg2"/>
              </a:solidFill>
              <a:latin typeface="Segoe UI Semilight" panose="020B0402040204020203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5" name="Picture 2" descr="C:\Users\Федор\Desktop\1674557461_bogatyr-club-p-simvoli-rostovskoi-oblasti-fon-6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67" y="257296"/>
            <a:ext cx="628273" cy="78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87;p13"/>
          <p:cNvSpPr txBox="1">
            <a:spLocks/>
          </p:cNvSpPr>
          <p:nvPr/>
        </p:nvSpPr>
        <p:spPr>
          <a:xfrm>
            <a:off x="1436307" y="318413"/>
            <a:ext cx="3700734" cy="66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/>
            <a:r>
              <a:rPr lang="ru-RU" b="1" dirty="0" smtClean="0">
                <a:latin typeface="Segoe UI Semilight" panose="020B0402040204020203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Управление социальной защиты населения города Батайска</a:t>
            </a:r>
            <a:endParaRPr lang="ru-RU" b="1" dirty="0">
              <a:latin typeface="Segoe UI Semilight" panose="020B0402040204020203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8" t="51682" b="8174"/>
          <a:stretch/>
        </p:blipFill>
        <p:spPr>
          <a:xfrm flipH="1">
            <a:off x="3286674" y="0"/>
            <a:ext cx="5857326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6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" t="15668" r="11102" b="968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5" name="Google Shape;175;p23"/>
          <p:cNvSpPr/>
          <p:nvPr/>
        </p:nvSpPr>
        <p:spPr>
          <a:xfrm>
            <a:off x="283000" y="297900"/>
            <a:ext cx="4547700" cy="4547700"/>
          </a:xfrm>
          <a:prstGeom prst="rect">
            <a:avLst/>
          </a:prstGeom>
          <a:solidFill>
            <a:srgbClr val="000000">
              <a:alpha val="7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3"/>
          <p:cNvSpPr txBox="1">
            <a:spLocks noGrp="1"/>
          </p:cNvSpPr>
          <p:nvPr>
            <p:ph type="body" idx="4294967295"/>
          </p:nvPr>
        </p:nvSpPr>
        <p:spPr>
          <a:xfrm>
            <a:off x="481300" y="529650"/>
            <a:ext cx="4151100" cy="408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«Важнейшая </a:t>
            </a:r>
            <a:r>
              <a:rPr lang="ru-RU" sz="2400" b="1" i="1" dirty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задача, долг </a:t>
            </a:r>
            <a: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/>
            </a:r>
            <a:b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и </a:t>
            </a:r>
            <a:r>
              <a:rPr lang="ru-RU" sz="2400" b="1" i="1" dirty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ответственность государства всего нашего общества - это поддержка участников, и ветеранов специальной военной операции, членов их </a:t>
            </a:r>
            <a: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семей»</a:t>
            </a:r>
          </a:p>
          <a:p>
            <a:pPr marL="0" lv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ru-RU" sz="2400" b="1" i="1" dirty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2400" b="1" i="1" dirty="0" smtClean="0">
                <a:solidFill>
                  <a:schemeClr val="l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                  - В.В. Путин</a:t>
            </a:r>
            <a:endParaRPr sz="2400" b="1" i="1" dirty="0">
              <a:solidFill>
                <a:schemeClr val="l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326224" y="350200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Меры материальной поддержки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1" r="27974"/>
          <a:stretch/>
        </p:blipFill>
        <p:spPr>
          <a:xfrm>
            <a:off x="7010400" y="0"/>
            <a:ext cx="2133600" cy="51435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22870" y="1150275"/>
            <a:ext cx="1077330" cy="1027143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512" y="3553641"/>
            <a:ext cx="1057145" cy="100789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oogle Shape;4947;p61"/>
          <p:cNvGrpSpPr/>
          <p:nvPr/>
        </p:nvGrpSpPr>
        <p:grpSpPr>
          <a:xfrm>
            <a:off x="662084" y="1269610"/>
            <a:ext cx="798901" cy="788471"/>
            <a:chOff x="6232000" y="1435050"/>
            <a:chExt cx="488225" cy="481850"/>
          </a:xfrm>
          <a:solidFill>
            <a:schemeClr val="bg2"/>
          </a:solidFill>
          <a:effectLst/>
        </p:grpSpPr>
        <p:sp>
          <p:nvSpPr>
            <p:cNvPr id="9" name="Google Shape;4948;p61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" name="Google Shape;4949;p61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" name="Google Shape;4950;p61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" name="Google Shape;4951;p61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" name="Google Shape;4952;p61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5" name="Google Shape;125;p18"/>
          <p:cNvSpPr txBox="1">
            <a:spLocks/>
          </p:cNvSpPr>
          <p:nvPr/>
        </p:nvSpPr>
        <p:spPr>
          <a:xfrm>
            <a:off x="1831153" y="1269610"/>
            <a:ext cx="4436293" cy="58923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 smtClean="0"/>
              <a:t>Компенсация ЖКУ 50% стоимости </a:t>
            </a:r>
            <a:r>
              <a:rPr lang="ru-RU" sz="1200" b="1" dirty="0"/>
              <a:t>членов семей лиц, принимающих участие в СВО, в котором они совместно зарегистрированы с </a:t>
            </a:r>
            <a:r>
              <a:rPr lang="ru-RU" sz="1200" b="1" dirty="0" smtClean="0"/>
              <a:t>участником </a:t>
            </a:r>
            <a:r>
              <a:rPr lang="ru-RU" sz="1200" b="1" dirty="0"/>
              <a:t>СВО</a:t>
            </a:r>
            <a:endParaRPr lang="ru-RU" sz="1050" dirty="0">
              <a:solidFill>
                <a:schemeClr val="dk2"/>
              </a:solidFill>
            </a:endParaRPr>
          </a:p>
        </p:txBody>
      </p:sp>
      <p:sp>
        <p:nvSpPr>
          <p:cNvPr id="16" name="Google Shape;125;p18"/>
          <p:cNvSpPr txBox="1">
            <a:spLocks/>
          </p:cNvSpPr>
          <p:nvPr/>
        </p:nvSpPr>
        <p:spPr>
          <a:xfrm>
            <a:off x="1831152" y="1826196"/>
            <a:ext cx="4988746" cy="173854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dirty="0"/>
              <a:t>1) за наем и (или) платы за содержание жилого помещения;</a:t>
            </a:r>
          </a:p>
          <a:p>
            <a:r>
              <a:rPr lang="ru-RU" dirty="0"/>
              <a:t>2) взноса на капитальный </a:t>
            </a:r>
            <a:r>
              <a:rPr lang="ru-RU" dirty="0" smtClean="0"/>
              <a:t>ремонт; </a:t>
            </a:r>
          </a:p>
          <a:p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платы за воду, электрическую энергию; </a:t>
            </a:r>
          </a:p>
          <a:p>
            <a:r>
              <a:rPr lang="ru-RU" dirty="0" smtClean="0"/>
              <a:t>4</a:t>
            </a:r>
            <a:r>
              <a:rPr lang="ru-RU" dirty="0"/>
              <a:t>) платы за коммунальные </a:t>
            </a:r>
            <a:r>
              <a:rPr lang="ru-RU" dirty="0" smtClean="0"/>
              <a:t>услуги;</a:t>
            </a:r>
          </a:p>
          <a:p>
            <a:r>
              <a:rPr lang="ru-RU" dirty="0" smtClean="0"/>
              <a:t>5</a:t>
            </a:r>
            <a:r>
              <a:rPr lang="ru-RU" dirty="0"/>
              <a:t>) оплаты стоимости топлива</a:t>
            </a:r>
            <a:r>
              <a:rPr lang="ru-RU" dirty="0" smtClean="0"/>
              <a:t>, - </a:t>
            </a:r>
            <a:r>
              <a:rPr lang="ru-RU" dirty="0"/>
              <a:t>при проживании в домах, не имеющих центрального отопления.</a:t>
            </a:r>
          </a:p>
          <a:p>
            <a:endParaRPr lang="ru-RU" dirty="0"/>
          </a:p>
        </p:txBody>
      </p:sp>
      <p:sp>
        <p:nvSpPr>
          <p:cNvPr id="17" name="Google Shape;125;p18"/>
          <p:cNvSpPr txBox="1">
            <a:spLocks/>
          </p:cNvSpPr>
          <p:nvPr/>
        </p:nvSpPr>
        <p:spPr>
          <a:xfrm>
            <a:off x="1831153" y="3836093"/>
            <a:ext cx="4436293" cy="4044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/>
              <a:t>Оплата расходов на газификацию домовладения (квартиры</a:t>
            </a:r>
            <a:r>
              <a:rPr lang="ru-RU" sz="2000" b="1" dirty="0" smtClean="0"/>
              <a:t>)</a:t>
            </a:r>
            <a:endParaRPr lang="ru-RU" sz="1600" dirty="0">
              <a:solidFill>
                <a:schemeClr val="dk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r="17955"/>
          <a:stretch/>
        </p:blipFill>
        <p:spPr>
          <a:xfrm>
            <a:off x="703320" y="3557035"/>
            <a:ext cx="665527" cy="962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3148012" y="2137743"/>
            <a:ext cx="2847975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Единовременные выплаты</a:t>
            </a:r>
            <a:endParaRPr sz="16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Google Shape;125;p18"/>
          <p:cNvSpPr txBox="1">
            <a:spLocks/>
          </p:cNvSpPr>
          <p:nvPr/>
        </p:nvSpPr>
        <p:spPr>
          <a:xfrm>
            <a:off x="279085" y="946475"/>
            <a:ext cx="2773678" cy="7685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ru-RU" sz="2000" b="1" dirty="0" smtClean="0"/>
              <a:t>Единовременная материальная помощь</a:t>
            </a:r>
          </a:p>
          <a:p>
            <a:pPr algn="r"/>
            <a:r>
              <a:rPr lang="ru-RU" dirty="0"/>
              <a:t>членам семей погибших (умерших) участников СВО 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19" name="Google Shape;651;p53"/>
          <p:cNvSpPr/>
          <p:nvPr/>
        </p:nvSpPr>
        <p:spPr>
          <a:xfrm>
            <a:off x="3052763" y="1004690"/>
            <a:ext cx="3038475" cy="3034107"/>
          </a:xfrm>
          <a:prstGeom prst="ellipse">
            <a:avLst/>
          </a:prstGeom>
          <a:noFill/>
          <a:ln w="9525" cap="flat" cmpd="sng">
            <a:solidFill>
              <a:schemeClr val="tx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Khand"/>
            </a:endParaRPr>
          </a:p>
        </p:txBody>
      </p:sp>
      <p:sp>
        <p:nvSpPr>
          <p:cNvPr id="24" name="Google Shape;670;p53"/>
          <p:cNvSpPr/>
          <p:nvPr/>
        </p:nvSpPr>
        <p:spPr>
          <a:xfrm>
            <a:off x="4923385" y="888482"/>
            <a:ext cx="1023993" cy="1023993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7150" dist="19050" dir="246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100 </a:t>
            </a:r>
            <a:r>
              <a:rPr lang="ru-RU" sz="12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тыс. руб.</a:t>
            </a:r>
            <a:endParaRPr sz="105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Khand"/>
              <a:sym typeface="Khand"/>
            </a:endParaRPr>
          </a:p>
        </p:txBody>
      </p:sp>
      <p:sp>
        <p:nvSpPr>
          <p:cNvPr id="25" name="Google Shape;670;p53"/>
          <p:cNvSpPr/>
          <p:nvPr/>
        </p:nvSpPr>
        <p:spPr>
          <a:xfrm>
            <a:off x="4923384" y="3263611"/>
            <a:ext cx="1023993" cy="1023993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7150" dist="19050" dir="246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600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тыс. руб.</a:t>
            </a:r>
            <a:endParaRPr sz="120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Khand"/>
              <a:sym typeface="Khand"/>
            </a:endParaRPr>
          </a:p>
        </p:txBody>
      </p:sp>
      <p:sp>
        <p:nvSpPr>
          <p:cNvPr id="26" name="Google Shape;670;p53"/>
          <p:cNvSpPr/>
          <p:nvPr/>
        </p:nvSpPr>
        <p:spPr>
          <a:xfrm>
            <a:off x="3285084" y="3263610"/>
            <a:ext cx="1023993" cy="1023993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7150" dist="19050" dir="246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Khand"/>
              <a:sym typeface="Khand"/>
            </a:endParaRPr>
          </a:p>
        </p:txBody>
      </p:sp>
      <p:sp>
        <p:nvSpPr>
          <p:cNvPr id="27" name="Google Shape;670;p53"/>
          <p:cNvSpPr/>
          <p:nvPr/>
        </p:nvSpPr>
        <p:spPr>
          <a:xfrm>
            <a:off x="3285081" y="888482"/>
            <a:ext cx="1023993" cy="1023993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7150" dist="19050" dir="246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2,0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Khand"/>
                <a:sym typeface="Khand"/>
              </a:rPr>
              <a:t>млн. руб.</a:t>
            </a:r>
            <a:endParaRPr sz="120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Khand"/>
              <a:sym typeface="Khand"/>
            </a:endParaRPr>
          </a:p>
        </p:txBody>
      </p:sp>
      <p:sp>
        <p:nvSpPr>
          <p:cNvPr id="28" name="Google Shape;125;p18"/>
          <p:cNvSpPr txBox="1">
            <a:spLocks/>
          </p:cNvSpPr>
          <p:nvPr/>
        </p:nvSpPr>
        <p:spPr>
          <a:xfrm>
            <a:off x="6234113" y="946475"/>
            <a:ext cx="2773678" cy="7685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 smtClean="0"/>
              <a:t>Единовременная денежная выплата</a:t>
            </a:r>
          </a:p>
          <a:p>
            <a:r>
              <a:rPr lang="ru-RU" dirty="0"/>
              <a:t>отдельным категориям граждан, в связи с их участием в СВО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29" name="Google Shape;125;p18"/>
          <p:cNvSpPr txBox="1">
            <a:spLocks/>
          </p:cNvSpPr>
          <p:nvPr/>
        </p:nvSpPr>
        <p:spPr>
          <a:xfrm>
            <a:off x="6234112" y="3391318"/>
            <a:ext cx="2909887" cy="7685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 smtClean="0"/>
              <a:t>Единовременная денежная выплата</a:t>
            </a:r>
          </a:p>
          <a:p>
            <a:r>
              <a:rPr lang="ru-RU" dirty="0"/>
              <a:t>в случае получения тяжелого увечья (ранения, травмы, контузии) в ходе СВО 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30" name="Google Shape;125;p18"/>
          <p:cNvSpPr txBox="1">
            <a:spLocks/>
          </p:cNvSpPr>
          <p:nvPr/>
        </p:nvSpPr>
        <p:spPr>
          <a:xfrm>
            <a:off x="279085" y="3391318"/>
            <a:ext cx="2773678" cy="7685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ru-RU" sz="2000" b="1" dirty="0" smtClean="0"/>
              <a:t>Компенсация расходов</a:t>
            </a:r>
          </a:p>
          <a:p>
            <a:pPr algn="r"/>
            <a:r>
              <a:rPr lang="ru-RU" dirty="0"/>
              <a:t>стоимости обучения водителей транспортных средств соответствующих категорий и подкатегорий, вдовам граждан </a:t>
            </a:r>
            <a:r>
              <a:rPr lang="ru-RU" dirty="0" smtClean="0"/>
              <a:t>погибших </a:t>
            </a:r>
            <a:r>
              <a:rPr lang="ru-RU" dirty="0"/>
              <a:t>(умерших) в ходе СВО</a:t>
            </a:r>
            <a:endParaRPr lang="ru-RU" sz="1600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5" y="459137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Социальный контракт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Google Shape;125;p18"/>
          <p:cNvSpPr txBox="1">
            <a:spLocks/>
          </p:cNvSpPr>
          <p:nvPr/>
        </p:nvSpPr>
        <p:spPr>
          <a:xfrm>
            <a:off x="460375" y="1227137"/>
            <a:ext cx="5711825" cy="30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800" b="1" dirty="0" smtClean="0"/>
              <a:t>Для участников СВО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 осуществление </a:t>
            </a:r>
            <a:r>
              <a:rPr lang="ru-RU" sz="2400" dirty="0"/>
              <a:t>индивидуальной предпринимательской деятельности предоставляется </a:t>
            </a:r>
            <a:endParaRPr lang="ru-RU" sz="2400" dirty="0" smtClean="0"/>
          </a:p>
          <a:p>
            <a:r>
              <a:rPr lang="ru-RU" sz="2800" b="1" dirty="0" smtClean="0"/>
              <a:t>без </a:t>
            </a:r>
            <a:r>
              <a:rPr lang="ru-RU" sz="2800" b="1" dirty="0"/>
              <a:t>учета доходов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размер </a:t>
            </a:r>
            <a:r>
              <a:rPr lang="ru-RU" sz="2400" dirty="0"/>
              <a:t>единовременной выплаты составит </a:t>
            </a:r>
            <a:r>
              <a:rPr lang="ru-RU" sz="2800" b="1" dirty="0"/>
              <a:t>до 350 000 рублей</a:t>
            </a:r>
            <a:endParaRPr lang="ru-RU" sz="2000" b="1" dirty="0">
              <a:solidFill>
                <a:schemeClr val="dk2"/>
              </a:solidFill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 t="4428" r="25825"/>
          <a:stretch/>
        </p:blipFill>
        <p:spPr bwMode="auto">
          <a:xfrm>
            <a:off x="6362700" y="-1"/>
            <a:ext cx="2781300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08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5" y="459137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Социальные услуги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47" y="488660"/>
            <a:ext cx="2245469" cy="1968790"/>
          </a:xfrm>
          <a:prstGeom prst="rect">
            <a:avLst/>
          </a:prstGeom>
        </p:spPr>
      </p:pic>
      <p:sp>
        <p:nvSpPr>
          <p:cNvPr id="8" name="Google Shape;125;p18"/>
          <p:cNvSpPr txBox="1">
            <a:spLocks/>
          </p:cNvSpPr>
          <p:nvPr/>
        </p:nvSpPr>
        <p:spPr>
          <a:xfrm>
            <a:off x="612774" y="2649594"/>
            <a:ext cx="5150165" cy="3842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«Социальное такси»</a:t>
            </a:r>
            <a:endParaRPr lang="ru-RU" sz="1600" b="1" dirty="0">
              <a:solidFill>
                <a:schemeClr val="dk2"/>
              </a:solidFill>
            </a:endParaRPr>
          </a:p>
        </p:txBody>
      </p:sp>
      <p:sp>
        <p:nvSpPr>
          <p:cNvPr id="9" name="Google Shape;125;p18"/>
          <p:cNvSpPr txBox="1">
            <a:spLocks/>
          </p:cNvSpPr>
          <p:nvPr/>
        </p:nvSpPr>
        <p:spPr>
          <a:xfrm>
            <a:off x="612774" y="3059610"/>
            <a:ext cx="5150165" cy="3842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«Социальная Няня»</a:t>
            </a:r>
            <a:endParaRPr lang="ru-RU" sz="1600" b="1" dirty="0">
              <a:solidFill>
                <a:schemeClr val="dk2"/>
              </a:solidFill>
            </a:endParaRPr>
          </a:p>
        </p:txBody>
      </p:sp>
      <p:sp>
        <p:nvSpPr>
          <p:cNvPr id="10" name="Google Shape;125;p18"/>
          <p:cNvSpPr txBox="1">
            <a:spLocks/>
          </p:cNvSpPr>
          <p:nvPr/>
        </p:nvSpPr>
        <p:spPr>
          <a:xfrm rot="10800000" flipV="1">
            <a:off x="612774" y="3625142"/>
            <a:ext cx="6950076" cy="3902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Пункт проката предметов первой необходимости </a:t>
            </a:r>
            <a:r>
              <a:rPr lang="ru-RU" sz="2000" dirty="0"/>
              <a:t>для детей до 3 </a:t>
            </a:r>
            <a:r>
              <a:rPr lang="ru-RU" sz="2000" dirty="0" smtClean="0"/>
              <a:t>лет</a:t>
            </a:r>
            <a:endParaRPr lang="ru-RU" sz="1600" dirty="0">
              <a:solidFill>
                <a:schemeClr val="dk2"/>
              </a:solidFill>
            </a:endParaRPr>
          </a:p>
        </p:txBody>
      </p:sp>
      <p:sp>
        <p:nvSpPr>
          <p:cNvPr id="12" name="Google Shape;125;p18"/>
          <p:cNvSpPr txBox="1">
            <a:spLocks/>
          </p:cNvSpPr>
          <p:nvPr/>
        </p:nvSpPr>
        <p:spPr>
          <a:xfrm>
            <a:off x="612774" y="1494954"/>
            <a:ext cx="5559426" cy="104762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Бытовые, медицинские, психологические, </a:t>
            </a:r>
            <a:r>
              <a:rPr lang="ru-RU" sz="2000" dirty="0"/>
              <a:t>педагогические, </a:t>
            </a:r>
            <a:r>
              <a:rPr lang="ru-RU" sz="2000" dirty="0" smtClean="0"/>
              <a:t>трудовые </a:t>
            </a:r>
            <a:r>
              <a:rPr lang="ru-RU" sz="2000" b="1" dirty="0" smtClean="0"/>
              <a:t>услуги </a:t>
            </a:r>
            <a:r>
              <a:rPr lang="ru-RU" sz="2000" b="1" dirty="0"/>
              <a:t>на безвозмездной основе</a:t>
            </a:r>
            <a:endParaRPr lang="ru-RU" sz="1600" b="1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54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460375" y="459137"/>
            <a:ext cx="6322226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Волонтерская деятельность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Google Shape;467;p45"/>
          <p:cNvSpPr txBox="1">
            <a:spLocks/>
          </p:cNvSpPr>
          <p:nvPr/>
        </p:nvSpPr>
        <p:spPr>
          <a:xfrm>
            <a:off x="460374" y="4062783"/>
            <a:ext cx="2590099" cy="46336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1600" b="1" dirty="0" smtClean="0"/>
              <a:t>Акция </a:t>
            </a:r>
            <a:r>
              <a:rPr lang="ru-RU" sz="1600" b="1" dirty="0"/>
              <a:t>«#</a:t>
            </a:r>
            <a:r>
              <a:rPr lang="ru-RU" sz="1600" b="1" dirty="0" err="1"/>
              <a:t>МЫВМЕСТЕ.Вовлекаем</a:t>
            </a:r>
            <a:r>
              <a:rPr lang="ru-RU" sz="1600" b="1" dirty="0"/>
              <a:t>»</a:t>
            </a:r>
            <a:endParaRPr lang="ru-RU" sz="1000" b="1" dirty="0"/>
          </a:p>
        </p:txBody>
      </p:sp>
      <p:sp>
        <p:nvSpPr>
          <p:cNvPr id="15" name="Google Shape;467;p45"/>
          <p:cNvSpPr txBox="1">
            <a:spLocks/>
          </p:cNvSpPr>
          <p:nvPr/>
        </p:nvSpPr>
        <p:spPr>
          <a:xfrm>
            <a:off x="3402877" y="3826039"/>
            <a:ext cx="2338247" cy="89815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1600" b="1" dirty="0" smtClean="0"/>
              <a:t>Выдача подарков </a:t>
            </a:r>
            <a:r>
              <a:rPr lang="ru-RU" sz="1600" b="1" dirty="0"/>
              <a:t>к праздникам семьям участников СВО</a:t>
            </a:r>
            <a:endParaRPr lang="ru-RU" sz="1000" b="1" dirty="0"/>
          </a:p>
        </p:txBody>
      </p:sp>
      <p:sp>
        <p:nvSpPr>
          <p:cNvPr id="18" name="Google Shape;467;p45"/>
          <p:cNvSpPr txBox="1">
            <a:spLocks/>
          </p:cNvSpPr>
          <p:nvPr/>
        </p:nvSpPr>
        <p:spPr>
          <a:xfrm>
            <a:off x="6092679" y="4058867"/>
            <a:ext cx="2519834" cy="66532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1600" b="1" dirty="0" smtClean="0"/>
              <a:t>Волонтерское </a:t>
            </a:r>
            <a:r>
              <a:rPr lang="ru-RU" sz="1600" b="1" dirty="0"/>
              <a:t>движение «Труженики тыла</a:t>
            </a:r>
            <a:r>
              <a:rPr lang="ru-RU" sz="1600" b="1" dirty="0" smtClean="0"/>
              <a:t>» </a:t>
            </a:r>
          </a:p>
          <a:p>
            <a:pPr algn="ctr"/>
            <a:r>
              <a:rPr lang="ru-RU" sz="1600" b="1" dirty="0" smtClean="0"/>
              <a:t>МАУ ЦСО</a:t>
            </a:r>
            <a:endParaRPr lang="ru-RU" sz="1000" b="1" dirty="0"/>
          </a:p>
        </p:txBody>
      </p:sp>
      <p:pic>
        <p:nvPicPr>
          <p:cNvPr id="19" name="Picture 4" descr="C:\Users\USER\Desktop\фото\Волонтеры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4" t="33372" r="11891" b="11247"/>
          <a:stretch/>
        </p:blipFill>
        <p:spPr bwMode="auto">
          <a:xfrm>
            <a:off x="6021161" y="1284493"/>
            <a:ext cx="2662870" cy="2409386"/>
          </a:xfrm>
          <a:prstGeom prst="roundRect">
            <a:avLst>
              <a:gd name="adj" fmla="val 1847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2" r="16674"/>
          <a:stretch/>
        </p:blipFill>
        <p:spPr>
          <a:xfrm>
            <a:off x="3239353" y="1284493"/>
            <a:ext cx="2665294" cy="2409386"/>
          </a:xfrm>
          <a:prstGeom prst="round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27" y="1284493"/>
            <a:ext cx="2706194" cy="240938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9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un9-67.userapi.com/s/v1/ig2/Y2yCrEWD0ebLoJzF_dBO5XVblo6ha8yOH-EDuS1nGjJYgQC7r0e7kedPoRbF_Yqt4xQsh766xBCXjNZ73ZRoQAxG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-10847"/>
          <a:stretch/>
        </p:blipFill>
        <p:spPr bwMode="auto">
          <a:xfrm>
            <a:off x="4321708" y="0"/>
            <a:ext cx="4822292" cy="360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8.userapi.com/impg/n9pUMdifLCGM8_KLr2Z4HP_tlqFgNQ6z1Mf8bw/sznKpRbEg6o.jpg?size=510x626&amp;quality=95&amp;sign=3eb6677998c6debde234fb4a3cbaf619&amp;c_uniq_tag=hSUUjw6jGdTEYDqnEXOnoUiEuinmUCfOuqnSX0_wO7E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765" b="35612"/>
          <a:stretch/>
        </p:blipFill>
        <p:spPr bwMode="auto">
          <a:xfrm>
            <a:off x="0" y="2658315"/>
            <a:ext cx="4641323" cy="248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2487" r="10000" b="1891"/>
          <a:stretch/>
        </p:blipFill>
        <p:spPr bwMode="auto">
          <a:xfrm>
            <a:off x="0" y="0"/>
            <a:ext cx="4641323" cy="26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https://sun9-64.userapi.com/s/v1/ig2/ekQpIRIzrNxVVzlwIRx2ffDPkyDJKjOFaMq1EgroYmKZ5n7xao1eoMfj04Al5uh8EiptZIl0h6MnTrnqqKa4hmtD.jpg?quality=95&amp;as=32x43,48x64,72x96,108x144,160x213,240x320,360x480,480x640,540x720,640x853,720x960,1080x1440,1200x1600&amp;from=bu&amp;u=cQgr5aSC3TmYVKo-qRxbv_TzZphdoC_JF1SUl2Lehxg&amp;cs=1200x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298" r="17570" b="40415"/>
          <a:stretch/>
        </p:blipFill>
        <p:spPr bwMode="auto">
          <a:xfrm>
            <a:off x="4641323" y="2658315"/>
            <a:ext cx="4480984" cy="248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25;p18"/>
          <p:cNvSpPr txBox="1">
            <a:spLocks/>
          </p:cNvSpPr>
          <p:nvPr/>
        </p:nvSpPr>
        <p:spPr>
          <a:xfrm>
            <a:off x="282311" y="1924998"/>
            <a:ext cx="4076700" cy="4934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b="1" dirty="0" smtClean="0"/>
              <a:t>волонтерская </a:t>
            </a:r>
            <a:r>
              <a:rPr lang="ru-RU" b="1" dirty="0"/>
              <a:t>группа «Поддержим наших», </a:t>
            </a:r>
            <a:endParaRPr lang="ru-RU" b="1" dirty="0" smtClean="0"/>
          </a:p>
          <a:p>
            <a:pPr algn="ctr"/>
            <a:r>
              <a:rPr lang="ru-RU" b="1" dirty="0" smtClean="0"/>
              <a:t>МБУК </a:t>
            </a:r>
            <a:r>
              <a:rPr lang="ru-RU" b="1" dirty="0"/>
              <a:t>«ДКЖД» 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17" name="Google Shape;125;p18"/>
          <p:cNvSpPr txBox="1">
            <a:spLocks/>
          </p:cNvSpPr>
          <p:nvPr/>
        </p:nvSpPr>
        <p:spPr>
          <a:xfrm>
            <a:off x="282311" y="4540539"/>
            <a:ext cx="4076700" cy="4934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b="1" dirty="0"/>
              <a:t>«Школа волонтеров культуры» </a:t>
            </a:r>
            <a:endParaRPr lang="ru-RU" b="1" dirty="0" smtClean="0"/>
          </a:p>
          <a:p>
            <a:pPr algn="ctr"/>
            <a:r>
              <a:rPr lang="ru-RU" b="1" dirty="0" smtClean="0"/>
              <a:t>ГКДЦ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20" name="Google Shape;125;p18"/>
          <p:cNvSpPr txBox="1">
            <a:spLocks/>
          </p:cNvSpPr>
          <p:nvPr/>
        </p:nvSpPr>
        <p:spPr>
          <a:xfrm>
            <a:off x="4843465" y="1924998"/>
            <a:ext cx="4076700" cy="4934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b="1" dirty="0" smtClean="0"/>
              <a:t>Волонтерские акции</a:t>
            </a:r>
          </a:p>
          <a:p>
            <a:pPr algn="ctr"/>
            <a:r>
              <a:rPr lang="ru-RU" b="1" dirty="0" smtClean="0"/>
              <a:t>МБУК </a:t>
            </a:r>
            <a:r>
              <a:rPr lang="ru-RU" b="1" dirty="0"/>
              <a:t>«ЦБС» </a:t>
            </a:r>
            <a:endParaRPr lang="ru-RU" dirty="0">
              <a:solidFill>
                <a:schemeClr val="dk2"/>
              </a:solidFill>
            </a:endParaRPr>
          </a:p>
        </p:txBody>
      </p:sp>
      <p:sp>
        <p:nvSpPr>
          <p:cNvPr id="21" name="Google Shape;125;p18"/>
          <p:cNvSpPr txBox="1">
            <a:spLocks/>
          </p:cNvSpPr>
          <p:nvPr/>
        </p:nvSpPr>
        <p:spPr>
          <a:xfrm>
            <a:off x="4843465" y="4540539"/>
            <a:ext cx="4076700" cy="4934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b="1" dirty="0" smtClean="0"/>
              <a:t>Участие в акциях и сборах</a:t>
            </a:r>
          </a:p>
          <a:p>
            <a:pPr algn="ctr"/>
            <a:r>
              <a:rPr lang="ru-RU" b="1" dirty="0" smtClean="0"/>
              <a:t>МБУ </a:t>
            </a:r>
            <a:r>
              <a:rPr lang="ru-RU" b="1" dirty="0"/>
              <a:t>ДО «ДХШ»</a:t>
            </a:r>
            <a:endParaRPr lang="ru-RU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2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 idx="4294967295"/>
          </p:nvPr>
        </p:nvSpPr>
        <p:spPr>
          <a:xfrm>
            <a:off x="2622148" y="160338"/>
            <a:ext cx="6322226" cy="5505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dirty="0" smtClean="0">
                <a:solidFill>
                  <a:schemeClr val="dk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Льготы в сфере образования</a:t>
            </a:r>
            <a:endParaRPr sz="2000" dirty="0"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AutoShape 2" descr="Социальный контракт для ветеранов СВ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Google Shape;125;p18"/>
          <p:cNvSpPr txBox="1">
            <a:spLocks/>
          </p:cNvSpPr>
          <p:nvPr/>
        </p:nvSpPr>
        <p:spPr>
          <a:xfrm rot="10800000" flipV="1">
            <a:off x="3238156" y="1291327"/>
            <a:ext cx="5090206" cy="4451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/>
              <a:t>Освобождение от платы</a:t>
            </a:r>
            <a:r>
              <a:rPr lang="ru-RU" sz="1600" dirty="0"/>
              <a:t>, взимаемой за присмотр и уход за </a:t>
            </a:r>
            <a:r>
              <a:rPr lang="ru-RU" sz="1600" dirty="0" smtClean="0"/>
              <a:t>ребенком </a:t>
            </a:r>
            <a:r>
              <a:rPr lang="ru-RU" sz="1600" b="1" dirty="0" smtClean="0"/>
              <a:t>(дошкольное образование)</a:t>
            </a:r>
            <a:endParaRPr lang="ru-RU" sz="1200" b="1" dirty="0">
              <a:solidFill>
                <a:schemeClr val="dk2"/>
              </a:solidFill>
            </a:endParaRPr>
          </a:p>
        </p:txBody>
      </p:sp>
      <p:sp>
        <p:nvSpPr>
          <p:cNvPr id="8" name="Google Shape;92;p14"/>
          <p:cNvSpPr txBox="1">
            <a:spLocks/>
          </p:cNvSpPr>
          <p:nvPr/>
        </p:nvSpPr>
        <p:spPr>
          <a:xfrm>
            <a:off x="2622152" y="2970331"/>
            <a:ext cx="6322226" cy="58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r">
              <a:spcAft>
                <a:spcPts val="1600"/>
              </a:spcAft>
            </a:pP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Льготы в сфере культуры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622146" y="1291327"/>
            <a:ext cx="445103" cy="445103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Google Shape;125;p18"/>
          <p:cNvSpPr txBox="1">
            <a:spLocks/>
          </p:cNvSpPr>
          <p:nvPr/>
        </p:nvSpPr>
        <p:spPr>
          <a:xfrm rot="10800000" flipV="1">
            <a:off x="3238154" y="1947478"/>
            <a:ext cx="5905842" cy="3560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 smtClean="0"/>
              <a:t>Бесплатное посещение </a:t>
            </a:r>
            <a:r>
              <a:rPr lang="ru-RU" sz="1600" b="1" dirty="0"/>
              <a:t>занятий</a:t>
            </a:r>
            <a:r>
              <a:rPr lang="ru-RU" sz="1600" dirty="0"/>
              <a:t> по дополнительным образовательным </a:t>
            </a:r>
            <a:r>
              <a:rPr lang="ru-RU" sz="1600" dirty="0" smtClean="0"/>
              <a:t>программам (учреждения доп. образования)</a:t>
            </a:r>
            <a:endParaRPr lang="ru-RU" sz="1200" dirty="0">
              <a:solidFill>
                <a:schemeClr val="dk2"/>
              </a:solidFill>
            </a:endParaRPr>
          </a:p>
        </p:txBody>
      </p:sp>
      <p:sp>
        <p:nvSpPr>
          <p:cNvPr id="16" name="Google Shape;125;p18"/>
          <p:cNvSpPr txBox="1">
            <a:spLocks/>
          </p:cNvSpPr>
          <p:nvPr/>
        </p:nvSpPr>
        <p:spPr>
          <a:xfrm rot="10800000" flipV="1">
            <a:off x="3238158" y="2510643"/>
            <a:ext cx="5090206" cy="4596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 smtClean="0"/>
              <a:t>Бесплатное одноразовое горячее питание </a:t>
            </a:r>
            <a:r>
              <a:rPr lang="ru-RU" sz="1600" dirty="0"/>
              <a:t>обучающимся 5-11 классов </a:t>
            </a:r>
            <a:endParaRPr lang="ru-RU" sz="1200" dirty="0">
              <a:solidFill>
                <a:schemeClr val="dk2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622146" y="1902965"/>
            <a:ext cx="445103" cy="445103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622148" y="2517936"/>
            <a:ext cx="445103" cy="445103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622150" y="3619992"/>
            <a:ext cx="445103" cy="44510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622152" y="4268826"/>
            <a:ext cx="445103" cy="44510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Google Shape;125;p18"/>
          <p:cNvSpPr txBox="1">
            <a:spLocks/>
          </p:cNvSpPr>
          <p:nvPr/>
        </p:nvSpPr>
        <p:spPr>
          <a:xfrm rot="10800000" flipV="1">
            <a:off x="3238162" y="3605407"/>
            <a:ext cx="5905840" cy="4596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/>
              <a:t>Право бесплатного посещения платных мероприятий </a:t>
            </a:r>
            <a:r>
              <a:rPr lang="ru-RU" sz="1600" dirty="0"/>
              <a:t>организованных и проводимых учреждениями культуры </a:t>
            </a:r>
            <a:endParaRPr lang="ru-RU" sz="1200" dirty="0">
              <a:solidFill>
                <a:schemeClr val="dk2"/>
              </a:solidFill>
            </a:endParaRPr>
          </a:p>
        </p:txBody>
      </p:sp>
      <p:sp>
        <p:nvSpPr>
          <p:cNvPr id="23" name="Google Shape;125;p18"/>
          <p:cNvSpPr txBox="1">
            <a:spLocks/>
          </p:cNvSpPr>
          <p:nvPr/>
        </p:nvSpPr>
        <p:spPr>
          <a:xfrm rot="10800000" flipV="1">
            <a:off x="3238162" y="4261533"/>
            <a:ext cx="5905840" cy="4596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 smtClean="0"/>
              <a:t>Бесплатное посещение занятий </a:t>
            </a:r>
            <a:r>
              <a:rPr lang="ru-RU" sz="1600" dirty="0"/>
              <a:t>по дополнительным образовательным </a:t>
            </a:r>
            <a:r>
              <a:rPr lang="ru-RU" sz="1600" dirty="0" smtClean="0"/>
              <a:t>программам (учреждения культуры)</a:t>
            </a:r>
            <a:endParaRPr lang="ru-RU" sz="1200" dirty="0">
              <a:solidFill>
                <a:schemeClr val="dk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8" t="-513" r="28680" b="513"/>
          <a:stretch/>
        </p:blipFill>
        <p:spPr>
          <a:xfrm>
            <a:off x="-1" y="-44540"/>
            <a:ext cx="2267365" cy="5188040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2622145" y="700777"/>
            <a:ext cx="445103" cy="445103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5" name="Google Shape;125;p18"/>
          <p:cNvSpPr txBox="1">
            <a:spLocks/>
          </p:cNvSpPr>
          <p:nvPr/>
        </p:nvSpPr>
        <p:spPr>
          <a:xfrm rot="10800000" flipV="1">
            <a:off x="3238162" y="700778"/>
            <a:ext cx="5090206" cy="4451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600" b="1" dirty="0" smtClean="0"/>
              <a:t>Приоритетное зачисление детей</a:t>
            </a:r>
            <a:endParaRPr lang="ru-RU" sz="1200" b="1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55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448</Words>
  <Application>Microsoft Office PowerPoint</Application>
  <PresentationFormat>Экран (16:9)</PresentationFormat>
  <Paragraphs>83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Segoe UI Black</vt:lpstr>
      <vt:lpstr>Verdana</vt:lpstr>
      <vt:lpstr>Raleway</vt:lpstr>
      <vt:lpstr>Segoe UI Semilight</vt:lpstr>
      <vt:lpstr>Lato</vt:lpstr>
      <vt:lpstr>Segoe UI Light</vt:lpstr>
      <vt:lpstr>Khand</vt:lpstr>
      <vt:lpstr>Segoe UI Semibold</vt:lpstr>
      <vt:lpstr>Tahoma</vt:lpstr>
      <vt:lpstr>Streamline</vt:lpstr>
      <vt:lpstr>О социальной работе  с участниками СВО  и членами их семей</vt:lpstr>
      <vt:lpstr>Презентация PowerPoint</vt:lpstr>
      <vt:lpstr>Меры материальной поддержки</vt:lpstr>
      <vt:lpstr>Единовременные выплаты</vt:lpstr>
      <vt:lpstr>Социальный контракт</vt:lpstr>
      <vt:lpstr>Социальные услуги</vt:lpstr>
      <vt:lpstr>Волонтерская деятельность</vt:lpstr>
      <vt:lpstr>Презентация PowerPoint</vt:lpstr>
      <vt:lpstr>Льготы в сфере образования</vt:lpstr>
      <vt:lpstr>Льготы в сфере земельных отношений</vt:lpstr>
      <vt:lpstr>Фонд «Защитники Отечества»</vt:lpstr>
      <vt:lpstr>Медицинская и психологическая поддержка</vt:lpstr>
      <vt:lpstr>Профессиональная реабилитация</vt:lpstr>
      <vt:lpstr>О социальной работе  с участниками СВО  и членами их семей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USER2</dc:creator>
  <cp:lastModifiedBy>USER</cp:lastModifiedBy>
  <cp:revision>36</cp:revision>
  <dcterms:modified xsi:type="dcterms:W3CDTF">2026-06-18T11:12:37Z</dcterms:modified>
</cp:coreProperties>
</file>