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handoutMasterIdLst>
    <p:handoutMasterId r:id="rId21"/>
  </p:handoutMasterIdLst>
  <p:sldIdLst>
    <p:sldId id="260" r:id="rId2"/>
    <p:sldId id="355" r:id="rId3"/>
    <p:sldId id="270" r:id="rId4"/>
    <p:sldId id="307" r:id="rId5"/>
    <p:sldId id="348" r:id="rId6"/>
    <p:sldId id="340" r:id="rId7"/>
    <p:sldId id="337" r:id="rId8"/>
    <p:sldId id="342" r:id="rId9"/>
    <p:sldId id="344" r:id="rId10"/>
    <p:sldId id="343" r:id="rId11"/>
    <p:sldId id="305" r:id="rId12"/>
    <p:sldId id="347" r:id="rId13"/>
    <p:sldId id="351" r:id="rId14"/>
    <p:sldId id="350" r:id="rId15"/>
    <p:sldId id="346" r:id="rId16"/>
    <p:sldId id="353" r:id="rId17"/>
    <p:sldId id="354" r:id="rId18"/>
    <p:sldId id="356" r:id="rId19"/>
  </p:sldIdLst>
  <p:sldSz cx="10691813" cy="7559675"/>
  <p:notesSz cx="6735763" cy="9866313"/>
  <p:defaultTextStyle>
    <a:defPPr>
      <a:defRPr lang="ru-RU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9999"/>
    <a:srgbClr val="009999"/>
    <a:srgbClr val="99FFCC"/>
    <a:srgbClr val="FF3300"/>
    <a:srgbClr val="99CCFF"/>
    <a:srgbClr val="FFCC99"/>
    <a:srgbClr val="003366"/>
    <a:srgbClr val="0000CC"/>
    <a:srgbClr val="5FA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02" y="5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99189-783F-4DC5-8254-9B9E74FE95C3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08D0E-06BF-43A1-8974-F6A3F706E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927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33409-E340-42B0-91F3-3C06AE8648FA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4413" y="1233488"/>
            <a:ext cx="47069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F3DB-E3DD-4F46-BC12-994E33676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45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9F3DB-E3DD-4F46-BC12-994E33676A0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09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9F3DB-E3DD-4F46-BC12-994E33676A0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080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9F3DB-E3DD-4F46-BC12-994E33676A0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2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9F3DB-E3DD-4F46-BC12-994E33676A0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5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9F3DB-E3DD-4F46-BC12-994E33676A0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7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020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42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65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037" y="307546"/>
            <a:ext cx="5761582" cy="109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4884" y="1695678"/>
            <a:ext cx="5762164" cy="4763295"/>
          </a:xfrm>
        </p:spPr>
        <p:txBody>
          <a:bodyPr/>
          <a:lstStyle>
            <a:lvl1pPr marL="0" indent="0">
              <a:buNone/>
              <a:defRPr/>
            </a:lvl1pPr>
            <a:lvl2pPr marL="400964" indent="0">
              <a:buNone/>
              <a:defRPr/>
            </a:lvl2pPr>
            <a:lvl3pPr marL="801929" indent="0">
              <a:buNone/>
              <a:defRPr/>
            </a:lvl3pPr>
            <a:lvl4pPr marL="1202893" indent="0">
              <a:buNone/>
              <a:defRPr/>
            </a:lvl4pPr>
            <a:lvl5pPr marL="1603858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5786" y="257942"/>
            <a:ext cx="1972695" cy="2876669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1677" y="3432236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48280" y="605171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48280" y="4514585"/>
            <a:ext cx="1972695" cy="287666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245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037" y="307546"/>
            <a:ext cx="5761582" cy="109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4884" y="1695678"/>
            <a:ext cx="5762164" cy="4763295"/>
          </a:xfrm>
        </p:spPr>
        <p:txBody>
          <a:bodyPr/>
          <a:lstStyle>
            <a:lvl1pPr marL="0" indent="0">
              <a:buNone/>
              <a:defRPr/>
            </a:lvl1pPr>
            <a:lvl2pPr marL="400964" indent="0">
              <a:buNone/>
              <a:defRPr/>
            </a:lvl2pPr>
            <a:lvl3pPr marL="801929" indent="0">
              <a:buNone/>
              <a:defRPr/>
            </a:lvl3pPr>
            <a:lvl4pPr marL="1202893" indent="0">
              <a:buNone/>
              <a:defRPr/>
            </a:lvl4pPr>
            <a:lvl5pPr marL="1603858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5786" y="257942"/>
            <a:ext cx="1972695" cy="2876669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1677" y="3432236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48280" y="605171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48280" y="4514585"/>
            <a:ext cx="1972695" cy="287666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11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037" y="307546"/>
            <a:ext cx="5761582" cy="109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4884" y="1695678"/>
            <a:ext cx="5762164" cy="4763295"/>
          </a:xfrm>
        </p:spPr>
        <p:txBody>
          <a:bodyPr/>
          <a:lstStyle>
            <a:lvl1pPr marL="0" indent="0">
              <a:buNone/>
              <a:defRPr/>
            </a:lvl1pPr>
            <a:lvl2pPr marL="400964" indent="0">
              <a:buNone/>
              <a:defRPr/>
            </a:lvl2pPr>
            <a:lvl3pPr marL="801929" indent="0">
              <a:buNone/>
              <a:defRPr/>
            </a:lvl3pPr>
            <a:lvl4pPr marL="1202893" indent="0">
              <a:buNone/>
              <a:defRPr/>
            </a:lvl4pPr>
            <a:lvl5pPr marL="1603858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5786" y="257942"/>
            <a:ext cx="1972695" cy="2876669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1677" y="3432236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48280" y="605171"/>
            <a:ext cx="1972695" cy="3620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48280" y="4514585"/>
            <a:ext cx="1972695" cy="287666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9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2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4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36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27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34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43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140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6699FF"/>
            </a:gs>
            <a:gs pos="0">
              <a:srgbClr val="07AFD3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E90D-B43E-46AE-8E30-6BB5269F5331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A4052-C026-4F57-B575-F59B1B53F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2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96" r:id="rId14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2395712"/>
            <a:ext cx="106918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ОЗДОРОВИТЕЛЬНОГО ОТДЫХА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 ЗАНЯТОСТИ </a:t>
            </a:r>
            <a:endParaRPr lang="ru-RU" sz="3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ДЕТЕЙ И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ПОДРОСТКОВ ГОРОДА 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БАТАЙСКА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 ЛЕТНИЙ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ПЕРИОД 2026 ГОДА </a:t>
            </a:r>
            <a:endParaRPr lang="ru-RU" sz="3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0811972" y="786064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735544" y="2691939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4678977" y="5546153"/>
            <a:ext cx="7168895" cy="1046921"/>
            <a:chOff x="3513541" y="2022799"/>
            <a:chExt cx="6740455" cy="857231"/>
          </a:xfrm>
        </p:grpSpPr>
        <p:sp>
          <p:nvSpPr>
            <p:cNvPr id="14" name="TextBox 13"/>
            <p:cNvSpPr txBox="1"/>
            <p:nvPr/>
          </p:nvSpPr>
          <p:spPr>
            <a:xfrm>
              <a:off x="3513541" y="2022799"/>
              <a:ext cx="6740455" cy="378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Карасикова</a:t>
              </a:r>
              <a:r>
                <a:rPr lang="ru-RU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 Татьяна Николаевна</a:t>
              </a:r>
              <a:endParaRPr lang="ru-RU" sz="2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13541" y="2451611"/>
              <a:ext cx="5104151" cy="428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з</a:t>
              </a:r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аместитель начальника </a:t>
              </a:r>
            </a:p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Управления образования города Батайска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391239" y="249982"/>
            <a:ext cx="383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876" y="171685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33116" y="1684038"/>
            <a:ext cx="8177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  ОРГАНИЗАЦИИ</a:t>
            </a:r>
            <a:endParaRPr lang="ru-RU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06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7"/>
          <a:stretch/>
        </p:blipFill>
        <p:spPr bwMode="auto">
          <a:xfrm>
            <a:off x="240343" y="3938612"/>
            <a:ext cx="4861591" cy="3630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" r="31998" b="20100"/>
          <a:stretch/>
        </p:blipFill>
        <p:spPr>
          <a:xfrm>
            <a:off x="240343" y="157466"/>
            <a:ext cx="5003532" cy="3791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3" r="1337"/>
          <a:stretch/>
        </p:blipFill>
        <p:spPr>
          <a:xfrm>
            <a:off x="5338661" y="231007"/>
            <a:ext cx="5295696" cy="3599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AutoShape 2" descr="https://i.oneme.ru/i?r=BTE2sh_eZW7g8kugOdIm2NotPmIWh58NFdpchVhy-UppteEyE9O0FIQrZ0WYhBBR4_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3" t="17632" r="6555"/>
          <a:stretch/>
        </p:blipFill>
        <p:spPr>
          <a:xfrm>
            <a:off x="5428647" y="3938612"/>
            <a:ext cx="5185557" cy="3510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82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668043" y="761138"/>
            <a:ext cx="9357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ИНКЛЮЗИВНЫЕ СМЕНЫ</a:t>
            </a:r>
            <a:endParaRPr lang="ru-RU" altLang="ru-RU" sz="5400" b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018" y="1529215"/>
            <a:ext cx="102316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ВКЛЮЧЕНИЕ ОБУЧАЮЩИХСЯ С ОВЗ И ИНВАЛИДНОСТЬЮ В ЛАГЕРНЫЕ ОТРЯДЫ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3684" y="258158"/>
            <a:ext cx="383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312" y="3055276"/>
            <a:ext cx="5269501" cy="3989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" y="3055276"/>
            <a:ext cx="5450406" cy="408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113018" y="2171272"/>
            <a:ext cx="5190893" cy="707885"/>
            <a:chOff x="-83544" y="2938233"/>
            <a:chExt cx="3014775" cy="708723"/>
          </a:xfrm>
        </p:grpSpPr>
        <p:sp>
          <p:nvSpPr>
            <p:cNvPr id="14" name="TextBox 13"/>
            <p:cNvSpPr txBox="1"/>
            <p:nvPr/>
          </p:nvSpPr>
          <p:spPr>
            <a:xfrm>
              <a:off x="-83544" y="2938233"/>
              <a:ext cx="737219" cy="708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63</a:t>
              </a:r>
              <a:endParaRPr lang="ru-RU" sz="4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8804" y="3096576"/>
              <a:ext cx="2692427" cy="523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ДЕТЕЙ В ОВЗ, ИНВАЛИДНОСТЬЮ  ОХВАЧЕНЫ ОТДЫХОМ В ПРИШКОЛЬНЫХ ЛАГЕРЯХ 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65532" y="2187448"/>
            <a:ext cx="4579140" cy="707886"/>
            <a:chOff x="-118533" y="2980906"/>
            <a:chExt cx="3335959" cy="708723"/>
          </a:xfrm>
        </p:grpSpPr>
        <p:sp>
          <p:nvSpPr>
            <p:cNvPr id="21" name="TextBox 20"/>
            <p:cNvSpPr txBox="1"/>
            <p:nvPr/>
          </p:nvSpPr>
          <p:spPr>
            <a:xfrm>
              <a:off x="-118533" y="2980906"/>
              <a:ext cx="643531" cy="708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85</a:t>
              </a:r>
              <a:endParaRPr lang="ru-RU" sz="4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4999" y="3130322"/>
              <a:ext cx="2692427" cy="523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ДЕТЕЙ С ОВЗ, ИНВАЛИДНОСТЬЮ  </a:t>
              </a:r>
            </a:p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ОТДОХНУТ В ЗАГОРОДНЫХ ЛАГЕРЯХ  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4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8c20a5e-0001-44e6-8b85-4b7bcfad7e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652" y="2312398"/>
            <a:ext cx="7275471" cy="4919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798599" y="799245"/>
            <a:ext cx="9357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ОБУЧЕНИЕ ПЛАВАНИЮ </a:t>
            </a:r>
            <a:endParaRPr lang="ru-RU" altLang="ru-RU" sz="4400" b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9187" y="211612"/>
            <a:ext cx="383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85097" y="1606459"/>
            <a:ext cx="1079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270</a:t>
            </a:r>
            <a:endParaRPr lang="ru-RU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0747" y="1740626"/>
            <a:ext cx="5318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ВОСПИТАННИКОВ ПРИШКОЛЬНЫХ ЛАГЕРЕЙ ПОЛУЧАЮТ НАВЫКИ ПЛАВАНИЯ НА БАЗЕ МБУ ДО СШ №2   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0" y="217708"/>
            <a:ext cx="4905175" cy="3538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54" y="3855747"/>
            <a:ext cx="4905174" cy="3538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9" b="16724"/>
          <a:stretch/>
        </p:blipFill>
        <p:spPr>
          <a:xfrm>
            <a:off x="5291524" y="202841"/>
            <a:ext cx="5001809" cy="3652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524" y="3870614"/>
            <a:ext cx="4904510" cy="3623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76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User\Downloads\WhatsApp Image 2025-06-15 at 18.42.15.jpe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3"/>
          <a:stretch/>
        </p:blipFill>
        <p:spPr>
          <a:xfrm>
            <a:off x="93518" y="228600"/>
            <a:ext cx="5261366" cy="375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32" y="3969327"/>
            <a:ext cx="5232746" cy="3293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" r="8403"/>
          <a:stretch/>
        </p:blipFill>
        <p:spPr>
          <a:xfrm>
            <a:off x="5554092" y="3979719"/>
            <a:ext cx="4936382" cy="3283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8" t="23683" r="19379" b="16730"/>
          <a:stretch/>
        </p:blipFill>
        <p:spPr>
          <a:xfrm>
            <a:off x="5354884" y="370900"/>
            <a:ext cx="5328682" cy="3527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93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ownloads\WhatsApp Image 2025-07-01 at 20.15.39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62" y="193989"/>
            <a:ext cx="4920149" cy="3671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225" y="3865416"/>
            <a:ext cx="5117590" cy="3432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1"/>
          <a:stretch/>
        </p:blipFill>
        <p:spPr>
          <a:xfrm>
            <a:off x="5184583" y="193989"/>
            <a:ext cx="5288177" cy="375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20989" r="8463" b="-1"/>
          <a:stretch/>
        </p:blipFill>
        <p:spPr>
          <a:xfrm>
            <a:off x="267225" y="3836280"/>
            <a:ext cx="4962822" cy="3411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590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315730" y="806412"/>
            <a:ext cx="9357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ЗАГОРОДНЫЕ ЛАГЕРЯ</a:t>
            </a:r>
            <a:endParaRPr lang="ru-RU" altLang="ru-RU" sz="4800" b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3684" y="258158"/>
            <a:ext cx="383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7302" y="1662443"/>
            <a:ext cx="1147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463</a:t>
            </a:r>
            <a:endParaRPr lang="ru-RU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5084" y="1758030"/>
            <a:ext cx="7918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ПУТЕВКИ ВЫДЕЛЕНЫ МИНИСТЕРСТВОМ ОБРАЗОВАНИЯ РОСТОВСКОЙ </a:t>
            </a:r>
            <a:r>
              <a:rPr lang="ru-R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ОБЛАСТИ ДЛЯ </a:t>
            </a:r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ДЕТЕЙ УЧАСТНИКОВ СВО, ДЕТЕЙ –СИРОТ И ОСТАВШИХСЯ БЕЗ ПОПЕЧЕНИЯ РОДИТЕЛЕЙ, ДЕТЕЙ ИЗ МАЛООБЕЧЕЧЕННЫХ СЕМЕЙ И В СОЦИАЛЬНО ОПАСНОМ ПОЛОЖЕНИИ)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9" r="15011"/>
          <a:stretch/>
        </p:blipFill>
        <p:spPr>
          <a:xfrm>
            <a:off x="244172" y="2995911"/>
            <a:ext cx="5059349" cy="3640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" t="19618" r="11064"/>
          <a:stretch/>
        </p:blipFill>
        <p:spPr>
          <a:xfrm>
            <a:off x="5303521" y="3026172"/>
            <a:ext cx="5062887" cy="357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03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743523" y="784170"/>
            <a:ext cx="9357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ТРУДОУСТРОЙСТВО НЕСОВЕРШЕННОЛЕТНИХ </a:t>
            </a:r>
            <a:endParaRPr lang="ru-RU" altLang="ru-RU" sz="4400" b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3684" y="258158"/>
            <a:ext cx="383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8088" y="2143213"/>
            <a:ext cx="1339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546</a:t>
            </a:r>
            <a:endParaRPr lang="ru-RU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0315" y="2187186"/>
            <a:ext cx="7918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ПОДРОСТКОВ В ВОЗРАСТЕ 14-18 ЛЕТ, ПРЕИМУЩЕСТВЕННО СОСТОЯЩИХ НА РАЗЛИЧНЫХ ВИДАХ УЧЁТА  БУДЕТ ТРУДОУСТРОЕНО В ЛЕТНИЙ ПЕРИОД 2026 ГОДА ЧЕРЕЗ                 ЦЕНТ ЗАНЯТОСТИ НАСЕЛЕНИЯ 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5" t="9288" r="7805" b="227"/>
          <a:stretch/>
        </p:blipFill>
        <p:spPr>
          <a:xfrm>
            <a:off x="402734" y="2989072"/>
            <a:ext cx="4767794" cy="3823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" t="1577" r="6275"/>
          <a:stretch/>
        </p:blipFill>
        <p:spPr>
          <a:xfrm>
            <a:off x="5422312" y="2969823"/>
            <a:ext cx="4847259" cy="3842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34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2395712"/>
            <a:ext cx="106918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ОЗДОРОВИТЕЛЬНОГО ОТДЫХА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 ЗАНЯТОСТИ </a:t>
            </a:r>
            <a:endParaRPr lang="ru-RU" sz="3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ДЕТЕЙ И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ПОДРОСТКОВ ГОРОДА 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БАТАЙСКА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 ЛЕТНИЙ </a:t>
            </a:r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ПЕРИОД 2026 ГОДА </a:t>
            </a:r>
            <a:endParaRPr lang="ru-RU" sz="3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0811972" y="786064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735544" y="2691939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4678977" y="5546153"/>
            <a:ext cx="7168895" cy="1046921"/>
            <a:chOff x="3513541" y="2022799"/>
            <a:chExt cx="6740455" cy="857231"/>
          </a:xfrm>
        </p:grpSpPr>
        <p:sp>
          <p:nvSpPr>
            <p:cNvPr id="14" name="TextBox 13"/>
            <p:cNvSpPr txBox="1"/>
            <p:nvPr/>
          </p:nvSpPr>
          <p:spPr>
            <a:xfrm>
              <a:off x="3513541" y="2022799"/>
              <a:ext cx="6740455" cy="378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Карасикова</a:t>
              </a:r>
              <a:r>
                <a:rPr lang="ru-RU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 Татьяна Николаевна</a:t>
              </a:r>
              <a:endParaRPr lang="ru-RU" sz="2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13541" y="2451611"/>
              <a:ext cx="5104151" cy="428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з</a:t>
              </a:r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аместитель начальника </a:t>
              </a:r>
            </a:p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Управления образования города Батайска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391239" y="249982"/>
            <a:ext cx="383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876" y="171685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33116" y="1684038"/>
            <a:ext cx="8177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  ОРГАНИЗАЦИИ</a:t>
            </a:r>
            <a:endParaRPr lang="ru-RU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55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93901" y="-5210"/>
            <a:ext cx="10297912" cy="5298374"/>
            <a:chOff x="173872" y="-367782"/>
            <a:chExt cx="9054375" cy="3617707"/>
          </a:xfrm>
        </p:grpSpPr>
        <p:sp>
          <p:nvSpPr>
            <p:cNvPr id="9" name="TextBox 8"/>
            <p:cNvSpPr txBox="1"/>
            <p:nvPr/>
          </p:nvSpPr>
          <p:spPr>
            <a:xfrm rot="5400000">
              <a:off x="6729986" y="-1521093"/>
              <a:ext cx="1344950" cy="365157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sz="11600" b="1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2026</a:t>
              </a:r>
              <a:endParaRPr lang="ru-RU" sz="11600" b="1" dirty="0">
                <a:solidFill>
                  <a:schemeClr val="bg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3872" y="917277"/>
              <a:ext cx="4788512" cy="233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ОЗДОРОВИТЕЛЬНОГО ОТДЫХА И ЗАНЯТОСТИ </a:t>
              </a:r>
            </a:p>
            <a:p>
              <a:pPr algn="ctr"/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ДЕТЕЙ И ПОДРОСТКОВ ГОРОДА  БАТАЙСКА</a:t>
              </a:r>
            </a:p>
            <a:p>
              <a:pPr algn="ctr"/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В ЛЕТНИЙ ПЕРИОД </a:t>
              </a:r>
            </a:p>
            <a:p>
              <a:pPr algn="ctr"/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2026 </a:t>
              </a:r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ГОДА </a:t>
              </a:r>
              <a:endPara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cxnSp>
        <p:nvCxnSpPr>
          <p:cNvPr id="18" name="Прямая соединительная линия 17"/>
          <p:cNvCxnSpPr/>
          <p:nvPr/>
        </p:nvCxnSpPr>
        <p:spPr>
          <a:xfrm>
            <a:off x="10811972" y="786064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735544" y="2691939"/>
            <a:ext cx="445605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26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285082" y="5945704"/>
            <a:ext cx="3040382" cy="1244606"/>
            <a:chOff x="201136" y="1743192"/>
            <a:chExt cx="2858677" cy="1019098"/>
          </a:xfrm>
        </p:grpSpPr>
        <p:sp>
          <p:nvSpPr>
            <p:cNvPr id="14" name="TextBox 13"/>
            <p:cNvSpPr txBox="1"/>
            <p:nvPr/>
          </p:nvSpPr>
          <p:spPr>
            <a:xfrm>
              <a:off x="201136" y="1743192"/>
              <a:ext cx="1252786" cy="579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8000</a:t>
              </a:r>
              <a:endParaRPr lang="ru-RU" sz="4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1136" y="2333871"/>
              <a:ext cx="2858677" cy="428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ДЕТЕЙ ОХВАЧЕНЫ ОТДЫХОМ И ОЗДОРОВЛЕНИЕМ ЛЕТОМ 2026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306444" y="6008228"/>
            <a:ext cx="3733965" cy="1309578"/>
            <a:chOff x="186125" y="2731998"/>
            <a:chExt cx="2706212" cy="1090016"/>
          </a:xfrm>
        </p:grpSpPr>
        <p:sp>
          <p:nvSpPr>
            <p:cNvPr id="20" name="TextBox 19"/>
            <p:cNvSpPr txBox="1"/>
            <p:nvPr/>
          </p:nvSpPr>
          <p:spPr>
            <a:xfrm>
              <a:off x="186125" y="2731998"/>
              <a:ext cx="757717" cy="58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540</a:t>
              </a:r>
              <a:endParaRPr lang="ru-RU" sz="4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9910" y="3298794"/>
              <a:ext cx="26924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ПОДРОСТКОВ ТРУДОУСТРОЕНО ЧЕРЕЗ ЦЕНТР ЗАНЯТОСТИ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957848" y="5932126"/>
            <a:ext cx="3733965" cy="1307207"/>
            <a:chOff x="199910" y="3525951"/>
            <a:chExt cx="3555926" cy="1094953"/>
          </a:xfrm>
        </p:grpSpPr>
        <p:sp>
          <p:nvSpPr>
            <p:cNvPr id="23" name="TextBox 22"/>
            <p:cNvSpPr txBox="1"/>
            <p:nvPr/>
          </p:nvSpPr>
          <p:spPr>
            <a:xfrm>
              <a:off x="199910" y="3525951"/>
              <a:ext cx="1268885" cy="592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2100</a:t>
              </a:r>
              <a:endParaRPr lang="ru-RU" sz="4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9910" y="4182640"/>
              <a:ext cx="3555926" cy="438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ДЕТЕЙ ОХВАЧЕНЫ ОТДЫХОМ В ПРИШКОЛЬНЫХ ЛАГЕРЯХ</a:t>
              </a:r>
              <a:endParaRPr lang="ru-RU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13684" y="268135"/>
            <a:ext cx="383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68614" y="1234200"/>
            <a:ext cx="4496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  ОРГАНИЗАЦИИ</a:t>
            </a:r>
            <a:endParaRPr lang="ru-RU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" t="29150" r="21690" b="2750"/>
          <a:stretch/>
        </p:blipFill>
        <p:spPr>
          <a:xfrm flipH="1">
            <a:off x="5629426" y="2072574"/>
            <a:ext cx="4938778" cy="2967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582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88373" y="991291"/>
            <a:ext cx="95384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ОРГАНИЗАЦИЯ ПИТАНИЯ</a:t>
            </a:r>
            <a:endParaRPr lang="ru-RU" sz="32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endParaRPr lang="ru-RU" sz="18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двухразовое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рациональное питание детей из расчета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325,10 рублей  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на одного ребенка в день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8"/>
          <a:stretch/>
        </p:blipFill>
        <p:spPr>
          <a:xfrm>
            <a:off x="5372101" y="3137523"/>
            <a:ext cx="5262056" cy="3948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77811" y="36837"/>
            <a:ext cx="383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 descr="C:\Users\User\Desktop\лагерь 25\фото\4 открытие\100006519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7" y="3137523"/>
            <a:ext cx="5185064" cy="3948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17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противолежащие углы 1">
            <a:extLst>
              <a:ext uri="{FF2B5EF4-FFF2-40B4-BE49-F238E27FC236}">
                <a16:creationId xmlns:a16="http://schemas.microsoft.com/office/drawing/2014/main" id="{C1B74FFC-22B1-4F16-9F6B-5FCDAD8B4FD8}"/>
              </a:ext>
            </a:extLst>
          </p:cNvPr>
          <p:cNvSpPr/>
          <p:nvPr/>
        </p:nvSpPr>
        <p:spPr>
          <a:xfrm>
            <a:off x="847137" y="2682834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7613D9BA-71A9-47BA-9567-325935C95C35}"/>
              </a:ext>
            </a:extLst>
          </p:cNvPr>
          <p:cNvSpPr/>
          <p:nvPr/>
        </p:nvSpPr>
        <p:spPr>
          <a:xfrm>
            <a:off x="3933902" y="2682834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8E3A65CF-5054-4F37-A296-63B5A4B88DAC}"/>
              </a:ext>
            </a:extLst>
          </p:cNvPr>
          <p:cNvSpPr/>
          <p:nvPr/>
        </p:nvSpPr>
        <p:spPr>
          <a:xfrm>
            <a:off x="7020667" y="2701335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B4EABFCB-BC9E-49CA-B4C2-475EE823A99E}"/>
              </a:ext>
            </a:extLst>
          </p:cNvPr>
          <p:cNvSpPr/>
          <p:nvPr/>
        </p:nvSpPr>
        <p:spPr>
          <a:xfrm>
            <a:off x="945934" y="5165519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DCDEC2BC-358F-4DF5-8FD1-FEAA284982E5}"/>
              </a:ext>
            </a:extLst>
          </p:cNvPr>
          <p:cNvSpPr/>
          <p:nvPr/>
        </p:nvSpPr>
        <p:spPr>
          <a:xfrm>
            <a:off x="4024039" y="5165519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B029E86A-194E-4E64-9BCE-1139E8AFD8C7}"/>
              </a:ext>
            </a:extLst>
          </p:cNvPr>
          <p:cNvSpPr/>
          <p:nvPr/>
        </p:nvSpPr>
        <p:spPr>
          <a:xfrm>
            <a:off x="7062889" y="5156537"/>
            <a:ext cx="2841328" cy="1815292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6CBA279B-9704-4BE5-AA02-3B3B1821AC92}"/>
              </a:ext>
            </a:extLst>
          </p:cNvPr>
          <p:cNvSpPr/>
          <p:nvPr/>
        </p:nvSpPr>
        <p:spPr>
          <a:xfrm>
            <a:off x="1971829" y="2477562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9" name="Прямоугольник: скругленные противолежащие углы 8">
            <a:extLst>
              <a:ext uri="{FF2B5EF4-FFF2-40B4-BE49-F238E27FC236}">
                <a16:creationId xmlns:a16="http://schemas.microsoft.com/office/drawing/2014/main" id="{A71024E8-02B6-4536-AA3E-0840DD99E9C1}"/>
              </a:ext>
            </a:extLst>
          </p:cNvPr>
          <p:cNvSpPr/>
          <p:nvPr/>
        </p:nvSpPr>
        <p:spPr>
          <a:xfrm>
            <a:off x="1971829" y="4769647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10" name="Прямоугольник: скругленные противолежащие углы 9">
            <a:extLst>
              <a:ext uri="{FF2B5EF4-FFF2-40B4-BE49-F238E27FC236}">
                <a16:creationId xmlns:a16="http://schemas.microsoft.com/office/drawing/2014/main" id="{3F020214-AC45-483F-9CB2-B2D59D6D935B}"/>
              </a:ext>
            </a:extLst>
          </p:cNvPr>
          <p:cNvSpPr/>
          <p:nvPr/>
        </p:nvSpPr>
        <p:spPr>
          <a:xfrm>
            <a:off x="8139444" y="4769647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D4D9F486-5A59-4C5F-88E8-5EAEAC94D4F6}"/>
              </a:ext>
            </a:extLst>
          </p:cNvPr>
          <p:cNvSpPr/>
          <p:nvPr/>
        </p:nvSpPr>
        <p:spPr>
          <a:xfrm>
            <a:off x="8142806" y="2457419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12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6F7FD81E-2139-4AB1-9183-035D6925000D}"/>
              </a:ext>
            </a:extLst>
          </p:cNvPr>
          <p:cNvSpPr/>
          <p:nvPr/>
        </p:nvSpPr>
        <p:spPr>
          <a:xfrm>
            <a:off x="5126234" y="4778278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13" name="Прямоугольник: скругленные противолежащие углы 12">
            <a:extLst>
              <a:ext uri="{FF2B5EF4-FFF2-40B4-BE49-F238E27FC236}">
                <a16:creationId xmlns:a16="http://schemas.microsoft.com/office/drawing/2014/main" id="{03294A7C-8FEB-4EE8-998A-041151B9C268}"/>
              </a:ext>
            </a:extLst>
          </p:cNvPr>
          <p:cNvSpPr/>
          <p:nvPr/>
        </p:nvSpPr>
        <p:spPr>
          <a:xfrm>
            <a:off x="5104880" y="2451695"/>
            <a:ext cx="591943" cy="434092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19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5774C-1F1F-43D3-BDFC-31644976D97E}"/>
              </a:ext>
            </a:extLst>
          </p:cNvPr>
          <p:cNvSpPr txBox="1"/>
          <p:nvPr/>
        </p:nvSpPr>
        <p:spPr>
          <a:xfrm>
            <a:off x="2026573" y="2474724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E9AC69-6186-4542-9D6C-5B6BCA0B600A}"/>
              </a:ext>
            </a:extLst>
          </p:cNvPr>
          <p:cNvSpPr txBox="1"/>
          <p:nvPr/>
        </p:nvSpPr>
        <p:spPr>
          <a:xfrm>
            <a:off x="5159624" y="2452815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23E6B3-0883-4C44-B96F-9E8C86EB7F07}"/>
              </a:ext>
            </a:extLst>
          </p:cNvPr>
          <p:cNvSpPr txBox="1"/>
          <p:nvPr/>
        </p:nvSpPr>
        <p:spPr>
          <a:xfrm>
            <a:off x="8182783" y="2452815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B4786-C55A-48E9-A2B3-6B2B0820C3C3}"/>
              </a:ext>
            </a:extLst>
          </p:cNvPr>
          <p:cNvSpPr txBox="1"/>
          <p:nvPr/>
        </p:nvSpPr>
        <p:spPr>
          <a:xfrm>
            <a:off x="2015166" y="4770073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9436DD-B1F6-4CDA-AA68-9B3BB5FBF312}"/>
              </a:ext>
            </a:extLst>
          </p:cNvPr>
          <p:cNvSpPr txBox="1"/>
          <p:nvPr/>
        </p:nvSpPr>
        <p:spPr>
          <a:xfrm>
            <a:off x="5164465" y="4775176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170B3D-3C0A-4666-BC5C-B7F2E420283A}"/>
              </a:ext>
            </a:extLst>
          </p:cNvPr>
          <p:cNvSpPr txBox="1"/>
          <p:nvPr/>
        </p:nvSpPr>
        <p:spPr>
          <a:xfrm>
            <a:off x="8182783" y="4770141"/>
            <a:ext cx="505267" cy="470257"/>
          </a:xfrm>
          <a:prstGeom prst="rect">
            <a:avLst/>
          </a:prstGeom>
          <a:solidFill>
            <a:srgbClr val="9999FF"/>
          </a:solidFill>
        </p:spPr>
        <p:txBody>
          <a:bodyPr wrap="none" rtlCol="0">
            <a:spAutoFit/>
          </a:bodyPr>
          <a:lstStyle/>
          <a:p>
            <a:r>
              <a:rPr lang="ru-RU" sz="2456" b="1" dirty="0">
                <a:solidFill>
                  <a:schemeClr val="bg1"/>
                </a:solidFill>
              </a:rPr>
              <a:t>06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E8D70C-0335-4404-8578-3DE67239AEF6}"/>
              </a:ext>
            </a:extLst>
          </p:cNvPr>
          <p:cNvSpPr txBox="1"/>
          <p:nvPr/>
        </p:nvSpPr>
        <p:spPr>
          <a:xfrm>
            <a:off x="690229" y="3121300"/>
            <a:ext cx="3169122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5" b="1" dirty="0">
                <a:solidFill>
                  <a:schemeClr val="bg1"/>
                </a:solidFill>
                <a:latin typeface="Century Gothic" panose="020B0502020202020204" pitchFamily="34" charset="0"/>
                <a:ea typeface="BatangChe" panose="02030609000101010101" pitchFamily="49" charset="-127"/>
                <a:cs typeface="Times New Roman" panose="02020603050405020304" pitchFamily="18" charset="0"/>
              </a:rPr>
              <a:t>гражданско-патриотическое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C4918B-D1AF-461E-8054-92A1DE882C5A}"/>
              </a:ext>
            </a:extLst>
          </p:cNvPr>
          <p:cNvSpPr txBox="1"/>
          <p:nvPr/>
        </p:nvSpPr>
        <p:spPr>
          <a:xfrm>
            <a:off x="1013675" y="5811018"/>
            <a:ext cx="2635607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5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историко-краеведческое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B2B15A-7D64-44A5-89CF-2F01009FB53A}"/>
              </a:ext>
            </a:extLst>
          </p:cNvPr>
          <p:cNvSpPr txBox="1"/>
          <p:nvPr/>
        </p:nvSpPr>
        <p:spPr>
          <a:xfrm>
            <a:off x="3930140" y="3119088"/>
            <a:ext cx="2941424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5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спортивно-оздоровительное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75AF0E-DE91-4EB7-B0F9-8C3501126558}"/>
              </a:ext>
            </a:extLst>
          </p:cNvPr>
          <p:cNvSpPr txBox="1"/>
          <p:nvPr/>
        </p:nvSpPr>
        <p:spPr>
          <a:xfrm>
            <a:off x="7302410" y="3319362"/>
            <a:ext cx="2266010" cy="416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5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экологическое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FCAD95-FE7E-4139-942E-AFE23B61E7A2}"/>
              </a:ext>
            </a:extLst>
          </p:cNvPr>
          <p:cNvSpPr txBox="1"/>
          <p:nvPr/>
        </p:nvSpPr>
        <p:spPr>
          <a:xfrm>
            <a:off x="3717699" y="5827240"/>
            <a:ext cx="3318484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5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художественно-эстетическое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3661D45-0462-45B7-9296-32C05A495F58}"/>
              </a:ext>
            </a:extLst>
          </p:cNvPr>
          <p:cNvSpPr txBox="1"/>
          <p:nvPr/>
        </p:nvSpPr>
        <p:spPr>
          <a:xfrm>
            <a:off x="6942832" y="5934030"/>
            <a:ext cx="3081442" cy="409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6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культурологическое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1076485" y="611703"/>
            <a:ext cx="8736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ПРОФИЛЬНЫЕ</a:t>
            </a:r>
            <a:r>
              <a:rPr lang="ru-RU" altLang="ru-RU" sz="60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40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ОТРЯДЫ</a:t>
            </a:r>
            <a:endParaRPr lang="ru-RU" altLang="ru-RU" sz="7200" b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27F8736-D3AC-431F-8BBE-11645CBFC1B7}"/>
              </a:ext>
            </a:extLst>
          </p:cNvPr>
          <p:cNvSpPr txBox="1"/>
          <p:nvPr/>
        </p:nvSpPr>
        <p:spPr>
          <a:xfrm>
            <a:off x="1368816" y="1617808"/>
            <a:ext cx="716975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BatangChe" panose="02030609000101010101" pitchFamily="49" charset="-127"/>
                <a:cs typeface="Times New Roman" panose="02020603050405020304" pitchFamily="18" charset="0"/>
              </a:rPr>
              <a:t>НАПРАВЛЕНИЯ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  <a:ea typeface="BatangChe" panose="02030609000101010101" pitchFamily="49" charset="-127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13675" y="279017"/>
            <a:ext cx="38304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2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/>
          <a:stretch/>
        </p:blipFill>
        <p:spPr>
          <a:xfrm>
            <a:off x="5257800" y="156648"/>
            <a:ext cx="5174672" cy="3791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User\Desktop\0470e616-7934-4235-950f-a3060c4bc95f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5461" r="1656"/>
          <a:stretch/>
        </p:blipFill>
        <p:spPr>
          <a:xfrm>
            <a:off x="124691" y="4021283"/>
            <a:ext cx="5133109" cy="3418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84"/>
          <a:stretch/>
        </p:blipFill>
        <p:spPr>
          <a:xfrm>
            <a:off x="343422" y="240631"/>
            <a:ext cx="4788935" cy="363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19949" r="22102"/>
          <a:stretch/>
        </p:blipFill>
        <p:spPr>
          <a:xfrm>
            <a:off x="5383242" y="3948545"/>
            <a:ext cx="5049229" cy="3406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76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fcf1baa-98b2-46e9-aa76-b2e418fbc16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825" y="117764"/>
            <a:ext cx="5284654" cy="3963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974" y="117764"/>
            <a:ext cx="5268190" cy="3963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226" y="4045478"/>
            <a:ext cx="5173709" cy="3451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4" t="15413" r="18372" b="18209"/>
          <a:stretch/>
        </p:blipFill>
        <p:spPr>
          <a:xfrm>
            <a:off x="119077" y="4000358"/>
            <a:ext cx="5208149" cy="349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686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02252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ЕДИНЫЙ ПОДХОД К ВОСПИТАНИЯЮ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0370" y="1614636"/>
            <a:ext cx="6296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ГОД ЕДИНСТВА НАРОДОВ РОССИИ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85" y="5030150"/>
            <a:ext cx="4605020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«Моя малая Родина»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84" y="4486424"/>
            <a:ext cx="3224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1198" y="5633252"/>
            <a:ext cx="4278855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«Цена крошки хлеба -велика!»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7984" y="5024011"/>
            <a:ext cx="4295128" cy="440129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8749" y="6219184"/>
            <a:ext cx="4276004" cy="52380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2772" y="5601226"/>
            <a:ext cx="4300340" cy="47828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983" y="4412168"/>
            <a:ext cx="4282069" cy="43472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377983" y="3745004"/>
            <a:ext cx="435148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Отряды «Содружество </a:t>
            </a:r>
            <a:r>
              <a:rPr lang="ru-RU" b="1" dirty="0">
                <a:solidFill>
                  <a:schemeClr val="bg1"/>
                </a:solidFill>
              </a:rPr>
              <a:t>Орлят России»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77984" y="6917252"/>
            <a:ext cx="3481002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«Разговоры о безопасности»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81907" y="3687686"/>
            <a:ext cx="4287282" cy="52499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6835" y="6849320"/>
            <a:ext cx="4339833" cy="48198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4" name="Прямоугольник 3"/>
          <p:cNvSpPr/>
          <p:nvPr/>
        </p:nvSpPr>
        <p:spPr>
          <a:xfrm>
            <a:off x="381200" y="2378954"/>
            <a:ext cx="595662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Церемония подъема (спуска) Государственного флага </a:t>
            </a:r>
            <a:r>
              <a:rPr lang="ru-RU" sz="1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РФ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4478" y="6284107"/>
            <a:ext cx="2859712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Дни </a:t>
            </a:r>
            <a:r>
              <a:rPr lang="ru-RU" b="1" dirty="0">
                <a:solidFill>
                  <a:schemeClr val="bg1"/>
                </a:solidFill>
              </a:rPr>
              <a:t>единых действий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199" y="3128604"/>
            <a:ext cx="5325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Исполнение </a:t>
            </a: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государственного гимна РФ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1200" y="2278770"/>
            <a:ext cx="5845980" cy="60313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1200" y="2999833"/>
            <a:ext cx="5845980" cy="60313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0" name="TextBox 29"/>
          <p:cNvSpPr txBox="1"/>
          <p:nvPr/>
        </p:nvSpPr>
        <p:spPr>
          <a:xfrm>
            <a:off x="1013684" y="237646"/>
            <a:ext cx="38304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ОБРАЗОВАНИЯ 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ГОРОДА БАТАЙСКА</a:t>
            </a:r>
            <a:endParaRPr lang="ru-RU" sz="1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1" name="Рисунок 30" descr="2fafc570-c898-4858-be0e-0e19b11293b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4696" y="1428596"/>
            <a:ext cx="3333446" cy="2500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7" r="5566" b="15294"/>
          <a:stretch/>
        </p:blipFill>
        <p:spPr>
          <a:xfrm>
            <a:off x="5340927" y="4005145"/>
            <a:ext cx="5012421" cy="3370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512" y="3219936"/>
            <a:ext cx="2263344" cy="123471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34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40" y="55533"/>
            <a:ext cx="971644" cy="92847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416001" y="4387577"/>
            <a:ext cx="435148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Отряды «Движения Первых»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32" y="1454293"/>
            <a:ext cx="704438" cy="71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56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" r="945" b="4568"/>
          <a:stretch/>
        </p:blipFill>
        <p:spPr>
          <a:xfrm>
            <a:off x="456783" y="402484"/>
            <a:ext cx="9799028" cy="674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483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1" b="4918"/>
          <a:stretch/>
        </p:blipFill>
        <p:spPr>
          <a:xfrm>
            <a:off x="100421" y="436417"/>
            <a:ext cx="5276657" cy="6951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8" y="510139"/>
            <a:ext cx="5115695" cy="6820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557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3888</TotalTime>
  <Words>327</Words>
  <Application>Microsoft Office PowerPoint</Application>
  <PresentationFormat>Произвольный</PresentationFormat>
  <Paragraphs>95</Paragraphs>
  <Slides>18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BatangChe</vt:lpstr>
      <vt:lpstr>Calibri</vt:lpstr>
      <vt:lpstr>Calibri Light</vt:lpstr>
      <vt:lpstr>Century Gothic</vt:lpstr>
      <vt:lpstr>Franklin Gothic Medium Cond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Поляков Илья Сергеевич</dc:creator>
  <cp:lastModifiedBy>User</cp:lastModifiedBy>
  <cp:revision>316</cp:revision>
  <cp:lastPrinted>2026-06-22T10:19:40Z</cp:lastPrinted>
  <dcterms:created xsi:type="dcterms:W3CDTF">2022-03-29T07:07:34Z</dcterms:created>
  <dcterms:modified xsi:type="dcterms:W3CDTF">2026-06-22T11:04:31Z</dcterms:modified>
</cp:coreProperties>
</file>