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media/image7.webp" ContentType="image/webp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9" r:id="rId3"/>
    <p:sldId id="265" r:id="rId4"/>
    <p:sldId id="257" r:id="rId5"/>
    <p:sldId id="258" r:id="rId7"/>
    <p:sldId id="266" r:id="rId8"/>
    <p:sldId id="260" r:id="rId9"/>
    <p:sldId id="264" r:id="rId10"/>
    <p:sldId id="263" r:id="rId11"/>
    <p:sldId id="26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6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021882653604515"/>
          <c:y val="0.0121168060099358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defRPr>
          </a:pPr>
        </a:p>
      </c:txPr>
    </c:title>
    <c:autoTitleDeleted val="0"/>
    <c:plotArea>
      <c:layout>
        <c:manualLayout>
          <c:layoutTarget val="inner"/>
          <c:xMode val="edge"/>
          <c:yMode val="edge"/>
          <c:x val="0.185816207006709"/>
          <c:y val="0.00799709196655761"/>
          <c:w val="0.683633265892876"/>
          <c:h val="0.77789894583787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Тематика</c:v>
                </c:pt>
              </c:strCache>
            </c:strRef>
          </c:tx>
          <c:spPr>
            <a:ln>
              <a:gradFill>
                <a:gsLst>
                  <a:gs pos="0">
                    <a:schemeClr val="tx1"/>
                  </a:gs>
                  <a:gs pos="100000">
                    <a:schemeClr val="accent1">
                      <a:lumMod val="75000"/>
                    </a:schemeClr>
                  </a:gs>
                </a:gsLst>
                <a:lin ang="3660000" scaled="0"/>
              </a:gradFill>
            </a:ln>
          </c:spPr>
          <c:explosion val="0"/>
          <c:dPt>
            <c:idx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60000" scaled="0"/>
                </a:gradFill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>
                <a:gradFill>
                  <a:gsLst>
                    <a:gs pos="0">
                      <a:schemeClr val="tx1"/>
                    </a:gs>
                    <a:gs pos="0">
                      <a:schemeClr val="tx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60000" scaled="0"/>
                </a:gradFill>
              </a:ln>
              <a:effectLst/>
            </c:spPr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60000" scaled="0"/>
                </a:gradFill>
              </a:ln>
              <a:effectLst/>
            </c:spPr>
          </c:dPt>
          <c:dPt>
            <c:idx val="3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60000" scaled="0"/>
                </a:gradFill>
              </a:ln>
              <a:effectLst/>
            </c:spPr>
          </c:dPt>
          <c:dPt>
            <c:idx val="4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3660000" scaled="0"/>
                </a:gradFill>
              </a:ln>
              <a:effectLst/>
            </c:spPr>
          </c:dPt>
          <c:dLbls>
            <c:dLbl>
              <c:idx val="0"/>
              <c:layout>
                <c:manualLayout>
                  <c:x val="-0.199471837029221"/>
                  <c:y val="-0.122399259302603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ru-RU" sz="1200" b="1" i="0" u="none" strike="noStrike" kern="1200" baseline="0">
                        <a:solidFill>
                          <a:schemeClr val="dk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Times New Roman" panose="02020603050405020304" pitchFamily="18" charset="0"/>
                      </a:defRPr>
                    </a:pPr>
                    <a:r>
                      <a:rPr lang="en-US" altLang="ru-RU" sz="12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65</a:t>
                    </a:r>
                    <a:r>
                      <a:rPr sz="12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%</a:t>
                    </a:r>
                    <a:endParaRPr sz="1200" b="1">
                      <a:latin typeface="Times New Roman" panose="02020603050405020304" pitchFamily="18" charset="0"/>
                      <a:ea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693211983314372"/>
                      <c:h val="0.098081277559289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80610652506758"/>
                  <c:y val="-0.0429647123994976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31286542704982"/>
                  <c:y val="0.0614756976856287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782928723661429"/>
                  <c:y val="0.12459736039103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00481962269222374"/>
                  <c:y val="0.033387427279568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ru-RU" sz="1000" b="1" i="0" u="none" strike="noStrike" kern="1200" baseline="0">
                        <a:solidFill>
                          <a:schemeClr val="dk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Times New Roman" panose="02020603050405020304" pitchFamily="18" charset="0"/>
                      </a:defRPr>
                    </a:pPr>
                    <a:r>
                      <a:rPr sz="1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2%</a:t>
                    </a:r>
                    <a:endParaRPr sz="1000" b="1">
                      <a:latin typeface="Times New Roman" panose="02020603050405020304" pitchFamily="18" charset="0"/>
                      <a:ea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ru-RU" sz="1000" b="1" i="0" u="none" strike="noStrike" kern="1200" baseline="0">
                      <a:solidFill>
                        <a:schemeClr val="dk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defRPr>
                  </a:p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480638432937336"/>
                      <c:h val="0.060683651261042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2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defRPr>
                </a:pPr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ЖКХ</c:v>
                </c:pt>
                <c:pt idx="1">
                  <c:v>Архитектура и землепользование</c:v>
                </c:pt>
                <c:pt idx="2">
                  <c:v>Экономическая тематика</c:v>
                </c:pt>
                <c:pt idx="3">
                  <c:v>Социальный блок</c:v>
                </c:pt>
                <c:pt idx="4">
                  <c:v>Иные направления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65</c:v>
                </c:pt>
                <c:pt idx="1">
                  <c:v>14</c:v>
                </c:pt>
                <c:pt idx="2">
                  <c:v>7</c:v>
                </c:pt>
                <c:pt idx="3">
                  <c:v>12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14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ru-RU" sz="14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ru-RU" sz="14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defRPr>
            </a:pPr>
          </a:p>
        </c:txPr>
      </c:legendEntry>
      <c:legendEntry>
        <c:idx val="3"/>
        <c:txPr>
          <a:bodyPr rot="0" spcFirstLastPara="0" vertOverflow="ellipsis" vert="horz" wrap="square" anchor="ctr" anchorCtr="1"/>
          <a:lstStyle/>
          <a:p>
            <a:pPr>
              <a:defRPr lang="ru-RU" sz="14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defRPr>
            </a:pPr>
          </a:p>
        </c:txPr>
      </c:legendEntry>
      <c:legendEntry>
        <c:idx val="4"/>
        <c:txPr>
          <a:bodyPr rot="0" spcFirstLastPara="0" vertOverflow="ellipsis" vert="horz" wrap="square" anchor="ctr" anchorCtr="1"/>
          <a:lstStyle/>
          <a:p>
            <a:pPr>
              <a:defRPr lang="ru-RU" sz="14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defRPr>
            </a:pPr>
          </a:p>
        </c:txPr>
      </c:legendEntry>
      <c:layout>
        <c:manualLayout>
          <c:xMode val="edge"/>
          <c:yMode val="edge"/>
          <c:x val="0.00319454797146204"/>
          <c:y val="0.797891675754271"/>
          <c:w val="0.993610904057076"/>
          <c:h val="0.19604992124076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04ee6141-fa0b-4b5a-81bd-98038afab1bc}"/>
      </c:ext>
    </c:extLst>
  </c:chart>
  <c:spPr>
    <a:solidFill>
      <a:schemeClr val="lt1">
        <a:lumMod val="96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ru-RU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ЖКХ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607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ЖКХ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6"/>
        <c:overlap val="-28"/>
        <c:axId val="563147096"/>
        <c:axId val="928778818"/>
      </c:barChart>
      <c:catAx>
        <c:axId val="563147096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928778818"/>
        <c:crosses val="autoZero"/>
        <c:auto val="1"/>
        <c:lblAlgn val="ctr"/>
        <c:lblOffset val="100"/>
        <c:noMultiLvlLbl val="0"/>
      </c:catAx>
      <c:valAx>
        <c:axId val="92877881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563147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charset="0"/>
              <a:ea typeface="Arial Black" panose="020B0A04020102020204" charset="0"/>
              <a:cs typeface="Arial Black" panose="020B0A04020102020204" charset="0"/>
              <a:sym typeface="Arial Black" panose="020B0A04020102020204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16acd8a0-6260-43eb-9849-d585117085ab}"/>
      </c:ext>
    </c:extLst>
  </c:chart>
  <c:spPr>
    <a:noFill/>
    <a:ln>
      <a:noFill/>
    </a:ln>
    <a:effectLst/>
  </c:spPr>
  <c:txPr>
    <a:bodyPr/>
    <a:lstStyle/>
    <a:p>
      <a:pPr>
        <a:defRPr lang="ru-RU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Sheet1!$A$3</c:f>
              <c:strCache>
                <c:ptCount val="1"/>
                <c:pt idx="0">
                  <c:v>Архитектура и землепользование</c:v>
                </c:pt>
              </c:strCache>
            </c:strRef>
          </c:cat>
          <c:val>
            <c:numRef>
              <c:f>Sheet1!$B$3</c:f>
              <c:numCache>
                <c:formatCode>General</c:formatCode>
                <c:ptCount val="1"/>
                <c:pt idx="0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Sheet1!$A$3</c:f>
              <c:strCache>
                <c:ptCount val="1"/>
                <c:pt idx="0">
                  <c:v>Архитектура и землепользование</c:v>
                </c:pt>
              </c:strCache>
            </c:strRef>
          </c:cat>
          <c:val>
            <c:numRef>
              <c:f>Sheet1!$C$3</c:f>
              <c:numCache>
                <c:formatCode>General</c:formatCode>
                <c:ptCount val="1"/>
                <c:pt idx="0">
                  <c:v>115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6"/>
        <c:overlap val="-28"/>
        <c:axId val="563147096"/>
        <c:axId val="928778818"/>
      </c:barChart>
      <c:catAx>
        <c:axId val="563147096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928778818"/>
        <c:crosses val="autoZero"/>
        <c:auto val="1"/>
        <c:lblAlgn val="ctr"/>
        <c:lblOffset val="100"/>
        <c:noMultiLvlLbl val="0"/>
      </c:catAx>
      <c:valAx>
        <c:axId val="92877881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563147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charset="0"/>
              <a:ea typeface="Arial Black" panose="020B0A04020102020204" charset="0"/>
              <a:cs typeface="Arial Black" panose="020B0A04020102020204" charset="0"/>
              <a:sym typeface="Arial Black" panose="020B0A04020102020204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286a2c10-4b3b-4521-8e84-5b32c1ae9466}"/>
      </c:ext>
    </c:extLst>
  </c:chart>
  <c:spPr>
    <a:noFill/>
    <a:ln>
      <a:noFill/>
    </a:ln>
    <a:effectLst/>
  </c:spPr>
  <c:txPr>
    <a:bodyPr/>
    <a:lstStyle/>
    <a:p>
      <a:pPr>
        <a:defRPr lang="ru-RU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Sheet1!$A$3</c:f>
              <c:strCache>
                <c:ptCount val="1"/>
                <c:pt idx="0">
                  <c:v>Социальные обращения</c:v>
                </c:pt>
              </c:strCache>
            </c:strRef>
          </c:cat>
          <c:val>
            <c:numRef>
              <c:f>Sheet1!$B$3</c:f>
              <c:numCache>
                <c:formatCode>General</c:formatCode>
                <c:ptCount val="1"/>
                <c:pt idx="0">
                  <c:v>39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Sheet1!$A$3</c:f>
              <c:strCache>
                <c:ptCount val="1"/>
                <c:pt idx="0">
                  <c:v>Социальные обращения</c:v>
                </c:pt>
              </c:strCache>
            </c:strRef>
          </c:cat>
          <c:val>
            <c:numRef>
              <c:f>Sheet1!$C$3</c:f>
              <c:numCache>
                <c:formatCode>General</c:formatCode>
                <c:ptCount val="1"/>
                <c:pt idx="0">
                  <c:v>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6"/>
        <c:overlap val="-28"/>
        <c:axId val="563147096"/>
        <c:axId val="928778818"/>
      </c:barChart>
      <c:catAx>
        <c:axId val="563147096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928778818"/>
        <c:crosses val="autoZero"/>
        <c:auto val="1"/>
        <c:lblAlgn val="ctr"/>
        <c:lblOffset val="100"/>
        <c:noMultiLvlLbl val="0"/>
      </c:catAx>
      <c:valAx>
        <c:axId val="92877881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563147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charset="0"/>
              <a:ea typeface="Arial Black" panose="020B0A04020102020204" charset="0"/>
              <a:cs typeface="Arial Black" panose="020B0A04020102020204" charset="0"/>
              <a:sym typeface="Arial Black" panose="020B0A04020102020204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286a2c10-4b3b-4521-8e84-5b32c1ae9466}"/>
      </c:ext>
    </c:extLst>
  </c:chart>
  <c:spPr>
    <a:noFill/>
    <a:ln>
      <a:noFill/>
    </a:ln>
    <a:effectLst/>
  </c:spPr>
  <c:txPr>
    <a:bodyPr/>
    <a:lstStyle/>
    <a:p>
      <a:pPr>
        <a:defRPr lang="ru-RU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Sheet1!$A$3</c:f>
              <c:strCache>
                <c:ptCount val="1"/>
                <c:pt idx="0">
                  <c:v>Экономическая тематика</c:v>
                </c:pt>
              </c:strCache>
            </c:strRef>
          </c:cat>
          <c:val>
            <c:numRef>
              <c:f>Sheet1!$B$3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Sheet1!$A$3</c:f>
              <c:strCache>
                <c:ptCount val="1"/>
                <c:pt idx="0">
                  <c:v>Экономическая тематика</c:v>
                </c:pt>
              </c:strCache>
            </c:strRef>
          </c:cat>
          <c:val>
            <c:numRef>
              <c:f>Sheet1!$C$3</c:f>
              <c:numCache>
                <c:formatCode>General</c:formatCode>
                <c:ptCount val="1"/>
                <c:pt idx="0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6"/>
        <c:overlap val="-28"/>
        <c:axId val="563147096"/>
        <c:axId val="928778818"/>
      </c:barChart>
      <c:catAx>
        <c:axId val="563147096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928778818"/>
        <c:crosses val="autoZero"/>
        <c:auto val="1"/>
        <c:lblAlgn val="ctr"/>
        <c:lblOffset val="100"/>
        <c:noMultiLvlLbl val="0"/>
      </c:catAx>
      <c:valAx>
        <c:axId val="92877881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563147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charset="0"/>
              <a:ea typeface="Arial Black" panose="020B0A04020102020204" charset="0"/>
              <a:cs typeface="Arial Black" panose="020B0A04020102020204" charset="0"/>
              <a:sym typeface="Arial Black" panose="020B0A04020102020204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286a2c10-4b3b-4521-8e84-5b32c1ae9466}"/>
      </c:ext>
    </c:extLst>
  </c:chart>
  <c:spPr>
    <a:noFill/>
    <a:ln>
      <a:noFill/>
    </a:ln>
    <a:effectLst/>
  </c:spPr>
  <c:txPr>
    <a:bodyPr/>
    <a:lstStyle/>
    <a:p>
      <a:pPr>
        <a:defRPr lang="ru-RU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Количество обращений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2025 год</c:v>
                </c:pt>
                <c:pt idx="1">
                  <c:v>2026 год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944</c:v>
                </c:pt>
                <c:pt idx="1">
                  <c:v>1065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0"/>
        <c:overlap val="-40"/>
        <c:axId val="792505121"/>
        <c:axId val="230120931"/>
      </c:barChart>
      <c:catAx>
        <c:axId val="792505121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rgbClr val="FF0000"/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230120931"/>
        <c:crosses val="autoZero"/>
        <c:auto val="1"/>
        <c:lblAlgn val="ctr"/>
        <c:lblOffset val="100"/>
        <c:noMultiLvlLbl val="0"/>
      </c:catAx>
      <c:valAx>
        <c:axId val="23012093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79250512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charset="0"/>
              <a:ea typeface="Arial Black" panose="020B0A04020102020204" charset="0"/>
              <a:cs typeface="Arial Black" panose="020B0A04020102020204" charset="0"/>
              <a:sym typeface="Arial Black" panose="020B0A04020102020204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3d3ab2dd-bb92-4e64-8a1b-4394d842946b}"/>
      </c:ext>
    </c:extLst>
  </c:chart>
  <c:spPr>
    <a:noFill/>
    <a:ln>
      <a:noFill/>
    </a:ln>
    <a:effectLst/>
  </c:spPr>
  <c:txPr>
    <a:bodyPr/>
    <a:lstStyle/>
    <a:p>
      <a:pPr>
        <a:defRPr lang="ru-RU" sz="1400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Количество обращений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2025 год</c:v>
                </c:pt>
                <c:pt idx="1">
                  <c:v>2026 год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1025</c:v>
                </c:pt>
                <c:pt idx="1">
                  <c:v>882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0"/>
        <c:overlap val="-40"/>
        <c:axId val="792505121"/>
        <c:axId val="230120931"/>
      </c:barChart>
      <c:catAx>
        <c:axId val="792505121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rgbClr val="FF0000"/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230120931"/>
        <c:crosses val="autoZero"/>
        <c:auto val="1"/>
        <c:lblAlgn val="ctr"/>
        <c:lblOffset val="100"/>
        <c:noMultiLvlLbl val="0"/>
      </c:catAx>
      <c:valAx>
        <c:axId val="23012093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79250512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charset="0"/>
              <a:ea typeface="Arial Black" panose="020B0A04020102020204" charset="0"/>
              <a:cs typeface="Arial Black" panose="020B0A04020102020204" charset="0"/>
              <a:sym typeface="Arial Black" panose="020B0A04020102020204" charset="0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ru-RU" sz="1400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76880821590638"/>
          <c:y val="0.0430822255046775"/>
          <c:w val="0.913350847862431"/>
          <c:h val="0.7064007877892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Граждане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2025 год</c:v>
                </c:pt>
                <c:pt idx="1">
                  <c:v>2026 год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29</c:v>
                </c:pt>
                <c:pt idx="1">
                  <c:v>14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Кол-во приемов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2025 год</c:v>
                </c:pt>
                <c:pt idx="1">
                  <c:v>2026 год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6"/>
        <c:overlap val="-28"/>
        <c:axId val="47145719"/>
        <c:axId val="589091172"/>
      </c:barChart>
      <c:catAx>
        <c:axId val="47145719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589091172"/>
        <c:crosses val="autoZero"/>
        <c:auto val="1"/>
        <c:lblAlgn val="ctr"/>
        <c:lblOffset val="100"/>
        <c:noMultiLvlLbl val="0"/>
      </c:catAx>
      <c:valAx>
        <c:axId val="5890911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  <c:crossAx val="471457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ru-RU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  <a:sym typeface="Arial Black" panose="020B0A04020102020204" charset="0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charset="0"/>
              <a:ea typeface="Arial Black" panose="020B0A04020102020204" charset="0"/>
              <a:cs typeface="Arial Black" panose="020B0A04020102020204" charset="0"/>
              <a:sym typeface="Arial Black" panose="020B0A04020102020204" charset="0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ru-RU" sz="1100">
          <a:latin typeface="Arial Black" panose="020B0A04020102020204" charset="0"/>
          <a:ea typeface="Arial Black" panose="020B0A04020102020204" charset="0"/>
          <a:cs typeface="Arial Black" panose="020B0A04020102020204" charset="0"/>
          <a:sym typeface="Arial Black" panose="020B0A04020102020204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89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lt1">
          <a:lumMod val="96000"/>
        </a:schemeClr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>
              <a:hueOff val="-1670000"/>
            </a:schemeClr>
          </a:gs>
          <a:gs pos="100000">
            <a:schemeClr val="phClr"/>
          </a:gs>
        </a:gsLst>
        <a:lin ang="5400000" scaled="0"/>
      </a:gradFill>
      <a:ln>
        <a:gradFill>
          <a:gsLst>
            <a:gs pos="0">
              <a:schemeClr val="phClr">
                <a:lumMod val="75000"/>
                <a:hueOff val="-1670000"/>
              </a:schemeClr>
            </a:gs>
            <a:gs pos="100000">
              <a:schemeClr val="phClr">
                <a:lumMod val="75000"/>
              </a:schemeClr>
            </a:gs>
          </a:gsLst>
          <a:lin ang="5160000" scaled="1"/>
        </a:gradFill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1011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11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Arial" panose="020B0604020202020204"/>
              </a:rPr>
              <a:t>Для перемещения страницы щёлкните мышью</a:t>
            </a:r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2000" b="0" strike="noStrike" spc="-1">
                <a:latin typeface="Arial" panose="020B0604020202020204"/>
              </a:rPr>
              <a:t>Для правки формата примечаний щёлкните мышью</a:t>
            </a:r>
            <a:endParaRPr lang="ru-RU" sz="2000" b="0" strike="noStrike" spc="-1">
              <a:latin typeface="Arial" panose="020B0604020202020204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1400" b="0" strike="noStrike" spc="-1">
                <a:latin typeface="Times New Roman" panose="02020603050405020304"/>
              </a:rPr>
              <a:t>&lt;верхний колонтитул&gt;</a:t>
            </a:r>
            <a:endParaRPr lang="ru-RU" sz="1400" b="0" strike="noStrike" spc="-1">
              <a:latin typeface="Times New Roman" panose="02020603050405020304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algn="r">
              <a:buNone/>
            </a:pPr>
            <a:r>
              <a:rPr lang="ru-RU" sz="1400" b="0" strike="noStrike" spc="-1">
                <a:latin typeface="Times New Roman" panose="02020603050405020304"/>
              </a:rPr>
              <a:t>&lt;дата/время&gt;</a:t>
            </a:r>
            <a:endParaRPr lang="ru-RU" sz="1400" b="0" strike="noStrike" spc="-1">
              <a:latin typeface="Times New Roman" panose="02020603050405020304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 panose="02020603050405020304"/>
              </a:rPr>
              <a:t>&lt;нижний колонтитул&gt;</a:t>
            </a:r>
            <a:endParaRPr lang="ru-RU" sz="1400" b="0" strike="noStrike" spc="-1">
              <a:latin typeface="Times New Roman" panose="02020603050405020304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algn="r">
              <a:buNone/>
            </a:pPr>
            <a:fld id="{8E7BAE28-FAEA-4528-81E9-801C54D986AE}" type="slidenum">
              <a:rPr lang="ru-RU" sz="1400" b="0" strike="noStrike" spc="-1">
                <a:latin typeface="Times New Roman" panose="02020603050405020304"/>
              </a:rPr>
            </a:fld>
            <a:endParaRPr lang="ru-RU" sz="1400" b="0" strike="noStrike" spc="-1">
              <a:latin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4413" cy="3429000"/>
          </a:xfrm>
          <a:prstGeom prst="rect">
            <a:avLst/>
          </a:prstGeom>
          <a:ln w="0">
            <a:noFill/>
          </a:ln>
        </p:spPr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  <a:noFill/>
          <a:ln w="936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ru-RU" sz="2000" b="0" strike="noStrike" spc="-1">
              <a:latin typeface="Arial" panose="020B0604020202020204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sldNum"/>
          </p:nvPr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 w="9360">
            <a:noFill/>
          </a:ln>
        </p:spPr>
        <p:txBody>
          <a:bodyPr lIns="0" tIns="0" rIns="0" bIns="0" numCol="1" spcCol="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E9124671-9506-4655-87EB-BCAEEF846947}" type="slidenum">
              <a:rPr lang="de-DE" sz="1200" b="0" strike="noStrike" spc="-1">
                <a:latin typeface="Times New Roman" panose="02020603050405020304"/>
              </a:rPr>
            </a:fld>
            <a:endParaRPr lang="ru-RU" sz="1200" b="0" strike="noStrike" spc="-1">
              <a:latin typeface="Times New Roman" panose="02020603050405020304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4413" cy="3429000"/>
          </a:xfrm>
          <a:prstGeom prst="rect">
            <a:avLst/>
          </a:prstGeom>
          <a:ln w="0">
            <a:noFill/>
          </a:ln>
        </p:spPr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  <a:noFill/>
          <a:ln w="9360">
            <a:noFill/>
          </a:ln>
        </p:spPr>
        <p:txBody>
          <a:bodyPr lIns="0" tIns="0" rIns="0" bIns="0" numCol="1" spcCol="0" anchor="ctr">
            <a:noAutofit/>
          </a:bodyPr>
          <a:lstStyle/>
          <a:p>
            <a:endParaRPr lang="ru-RU" sz="2000" b="0" strike="noStrike" spc="-1">
              <a:latin typeface="Arial" panose="020B0604020202020204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sldNum"/>
          </p:nvPr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 w="9360">
            <a:noFill/>
          </a:ln>
        </p:spPr>
        <p:txBody>
          <a:bodyPr lIns="0" tIns="0" rIns="0" bIns="0" numCol="1" spcCol="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55E62654-310E-4110-B00D-0368807FE063}" type="slidenum">
              <a:rPr lang="de-DE" sz="1200" b="0" strike="noStrike" spc="-1">
                <a:latin typeface="Times New Roman" panose="02020603050405020304"/>
              </a:rPr>
            </a:fld>
            <a:endParaRPr lang="ru-RU" sz="1200" b="0" strike="noStrike" spc="-1">
              <a:latin typeface="Times New Roman" panose="0202060305040502030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Arial" panose="020B0604020202020204"/>
              </a:rPr>
              <a:t>Для правки текста заглавия щёлкните мышью</a:t>
            </a:r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1800" indent="-323850">
              <a:spcBef>
                <a:spcPts val="141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3200" b="0" strike="noStrike" spc="-1">
                <a:latin typeface="Arial" panose="020B0604020202020204"/>
              </a:rPr>
              <a:t>Для правки структуры щёлкните мышью</a:t>
            </a:r>
            <a:endParaRPr lang="ru-RU" sz="3200" b="0" strike="noStrike" spc="-1">
              <a:latin typeface="Arial" panose="020B0604020202020204"/>
            </a:endParaRPr>
          </a:p>
          <a:p>
            <a:pPr marL="864235" lvl="1" indent="-323850">
              <a:spcBef>
                <a:spcPts val="113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2800" b="0" strike="noStrike" spc="-1">
                <a:latin typeface="Arial" panose="020B0604020202020204"/>
              </a:rPr>
              <a:t>Второй уровень структуры</a:t>
            </a:r>
            <a:endParaRPr lang="ru-RU" sz="2800" b="0" strike="noStrike" spc="-1">
              <a:latin typeface="Arial" panose="020B0604020202020204"/>
            </a:endParaRPr>
          </a:p>
          <a:p>
            <a:pPr marL="1296035" lvl="2" indent="-288290">
              <a:spcBef>
                <a:spcPts val="85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400" b="0" strike="noStrike" spc="-1">
                <a:latin typeface="Arial" panose="020B0604020202020204"/>
              </a:rPr>
              <a:t>Третий уровень структуры</a:t>
            </a:r>
            <a:endParaRPr lang="ru-RU" sz="2400" b="0" strike="noStrike" spc="-1">
              <a:latin typeface="Arial" panose="020B0604020202020204"/>
            </a:endParaRPr>
          </a:p>
          <a:p>
            <a:pPr marL="1727835" lvl="3" indent="-215900">
              <a:spcBef>
                <a:spcPts val="56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2000" b="0" strike="noStrike" spc="-1">
                <a:latin typeface="Arial" panose="020B0604020202020204"/>
              </a:rPr>
              <a:t>Четвёртый уровень структуры</a:t>
            </a:r>
            <a:endParaRPr lang="ru-RU" sz="2000" b="0" strike="noStrike" spc="-1">
              <a:latin typeface="Arial" panose="020B0604020202020204"/>
            </a:endParaRPr>
          </a:p>
          <a:p>
            <a:pPr marL="2160270" lvl="4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Пятый уровень структуры</a:t>
            </a:r>
            <a:endParaRPr lang="ru-RU" sz="2000" b="0" strike="noStrike" spc="-1">
              <a:latin typeface="Arial" panose="020B0604020202020204"/>
            </a:endParaRPr>
          </a:p>
          <a:p>
            <a:pPr marL="2592070" lvl="5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Шестой уровень структуры</a:t>
            </a:r>
            <a:endParaRPr lang="ru-RU" sz="2000" b="0" strike="noStrike" spc="-1">
              <a:latin typeface="Arial" panose="020B0604020202020204"/>
            </a:endParaRPr>
          </a:p>
          <a:p>
            <a:pPr marL="3023870" lvl="6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Седьмой уровень структуры</a:t>
            </a:r>
            <a:endParaRPr lang="ru-RU" sz="2000" b="0" strike="noStrike" spc="-1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webp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chart" Target="../charts/chart5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chart" Target="../charts/chart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age 1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524637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-178435" y="892175"/>
            <a:ext cx="12195175" cy="5077460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266700"/>
            <a:r>
              <a:rPr lang="en-US" altLang="en-US" sz="5400" i="1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  <a:t>Информационный доклад </a:t>
            </a:r>
            <a:br>
              <a:rPr lang="en-US" altLang="en-US" sz="5400" i="1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</a:br>
            <a:r>
              <a:rPr lang="en-US" altLang="en-US" sz="5400" i="1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  <a:t>о результатах работы </a:t>
            </a:r>
            <a:br>
              <a:rPr lang="en-US" altLang="en-US" sz="5400" i="1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</a:br>
            <a:r>
              <a:rPr lang="en-US" altLang="en-US" sz="5400" i="1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  <a:t>с обращениями граждан </a:t>
            </a:r>
            <a:br>
              <a:rPr lang="en-US" altLang="en-US" sz="5400" i="1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</a:br>
            <a:r>
              <a:rPr lang="en-US" altLang="en-US" sz="5400" i="1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  <a:t>в </a:t>
            </a:r>
            <a:r>
              <a:rPr lang="en-US" altLang="ru-RU" sz="5400" b="1" i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Microsoft Sans Serif" panose="020B0604020202020204"/>
                <a:cs typeface="Times New Roman" panose="02020603050405020304" pitchFamily="18" charset="0"/>
              </a:rPr>
              <a:t>I </a:t>
            </a:r>
            <a:r>
              <a:rPr lang="en-US" altLang="en-US" sz="5400" i="1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  <a:t>квартале 2026 года </a:t>
            </a:r>
            <a:br>
              <a:rPr lang="en-US" altLang="en-US" sz="5400" i="1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</a:br>
            <a:r>
              <a:rPr lang="en-US" altLang="en-US" sz="5400" i="1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  <a:t>в сравнении </a:t>
            </a:r>
            <a:br>
              <a:rPr lang="en-US" altLang="en-US" sz="5400" i="1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</a:br>
            <a:r>
              <a:rPr lang="en-US" altLang="en-US" sz="5400" i="1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  <a:t>с </a:t>
            </a:r>
            <a:r>
              <a:rPr lang="en-US" altLang="ru-RU" sz="5400" b="1" i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Microsoft Sans Serif" panose="020B0604020202020204"/>
                <a:cs typeface="Times New Roman" panose="02020603050405020304" pitchFamily="18" charset="0"/>
                <a:sym typeface="+mn-ea"/>
              </a:rPr>
              <a:t>I </a:t>
            </a:r>
            <a:r>
              <a:rPr lang="en-US" altLang="en-US" sz="5400" i="1">
                <a:solidFill>
                  <a:schemeClr val="bg2">
                    <a:lumMod val="75000"/>
                  </a:schemeClr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  <a:t>кварталом 2025 года</a:t>
            </a:r>
            <a:endParaRPr lang="en-US" altLang="en-US" sz="5400" i="1">
              <a:solidFill>
                <a:schemeClr val="bg2">
                  <a:lumMod val="75000"/>
                </a:schemeClr>
              </a:solidFill>
              <a:latin typeface="Arial Black" panose="020B0A04020102020204" charset="0"/>
              <a:ea typeface="Microsoft Sans Serif" panose="020B0604020202020204"/>
              <a:cs typeface="Arial Black" panose="020B0A04020102020204" charset="0"/>
            </a:endParaRPr>
          </a:p>
        </p:txBody>
      </p:sp>
      <p:pic>
        <p:nvPicPr>
          <p:cNvPr id="85" name="Picture 13" descr="F:\Документы\АРО\Выборы мэра г.Батайска 2013\Отчет мэра 2012\logo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600" cy="1193040"/>
          </a:xfrm>
          <a:prstGeom prst="rect">
            <a:avLst/>
          </a:prstGeom>
          <a:ln w="0">
            <a:noFill/>
          </a:ln>
        </p:spPr>
      </p:pic>
      <p:pic>
        <p:nvPicPr>
          <p:cNvPr id="86" name="Рисунок 3"/>
          <p:cNvPicPr/>
          <p:nvPr/>
        </p:nvPicPr>
        <p:blipFill>
          <a:blip r:embed="rId3"/>
          <a:srcRect l="4365" r="3822" b="9085"/>
          <a:stretch>
            <a:fillRect/>
          </a:stretch>
        </p:blipFill>
        <p:spPr>
          <a:xfrm>
            <a:off x="10728360" y="0"/>
            <a:ext cx="1463040" cy="1078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8426450" y="1459865"/>
            <a:ext cx="3511550" cy="4669155"/>
          </a:xfrm>
          <a:prstGeom prst="rect">
            <a:avLst/>
          </a:prstGeom>
        </p:spPr>
      </p:pic>
      <p:pic>
        <p:nvPicPr>
          <p:cNvPr id="85" name="Picture 13" descr="F:\Документы\АРО\Выборы мэра г.Батайска 2013\Отчет мэра 2012\logo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600" cy="1193040"/>
          </a:xfrm>
          <a:prstGeom prst="rect">
            <a:avLst/>
          </a:prstGeom>
          <a:ln w="0">
            <a:noFill/>
          </a:ln>
        </p:spPr>
      </p:pic>
      <p:pic>
        <p:nvPicPr>
          <p:cNvPr id="86" name="Рисунок 3"/>
          <p:cNvPicPr/>
          <p:nvPr/>
        </p:nvPicPr>
        <p:blipFill>
          <a:blip r:embed="rId3"/>
          <a:srcRect l="4365" r="3822" b="9085"/>
          <a:stretch>
            <a:fillRect/>
          </a:stretch>
        </p:blipFill>
        <p:spPr>
          <a:xfrm>
            <a:off x="10728360" y="0"/>
            <a:ext cx="1463040" cy="1078920"/>
          </a:xfrm>
          <a:prstGeom prst="rect">
            <a:avLst/>
          </a:prstGeom>
          <a:ln w="0">
            <a:noFill/>
          </a:ln>
        </p:spPr>
      </p:pic>
      <p:sp>
        <p:nvSpPr>
          <p:cNvPr id="3" name="Текстовое поле 2"/>
          <p:cNvSpPr txBox="1"/>
          <p:nvPr/>
        </p:nvSpPr>
        <p:spPr>
          <a:xfrm>
            <a:off x="203835" y="1600200"/>
            <a:ext cx="816292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ru-RU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Н</a:t>
            </a:r>
            <a: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аша деятельность строится в соответствии </a:t>
            </a:r>
            <a:b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</a:br>
            <a: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с Федеральным законом </a:t>
            </a:r>
            <a:r>
              <a:rPr lang="ru-RU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от </a:t>
            </a:r>
            <a:r>
              <a:rPr lang="ru-RU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02.05.2006 </a:t>
            </a:r>
            <a:r>
              <a:rPr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№ 59-ФЗ </a:t>
            </a:r>
            <a:br>
              <a:rPr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</a:br>
            <a:r>
              <a:rPr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«О работе рассмотрения обращений граждан Российской Федерации»</a:t>
            </a:r>
            <a:r>
              <a:rPr lang="ru-RU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 </a:t>
            </a:r>
            <a:r>
              <a:rPr lang="ru-RU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и </a:t>
            </a:r>
            <a: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постановлением Администрации города Батайска от </a:t>
            </a:r>
            <a:r>
              <a:rPr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31</a:t>
            </a:r>
            <a:r>
              <a:rPr lang="ru-RU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.10.</a:t>
            </a:r>
            <a:r>
              <a:rPr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2025 № 674</a:t>
            </a:r>
            <a: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, которыми утвержден порядок организации работы с обращениями </a:t>
            </a:r>
            <a:endParaRPr lang="ru-RU" altLang="en-US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  <a:sym typeface="+mn-ea"/>
            </a:endParaRPr>
          </a:p>
          <a:p>
            <a:pPr algn="l"/>
            <a:endParaRPr lang="ru-RU" b="1" u="sng">
              <a:solidFill>
                <a:srgbClr val="0070C0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  <a:sym typeface="+mn-ea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193800" y="161925"/>
            <a:ext cx="98050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ru-RU" altLang="en-US" sz="3200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Нормативно-правовое регулирование</a:t>
            </a:r>
            <a:endParaRPr lang="ru-RU" altLang="en-US" sz="3200">
              <a:solidFill>
                <a:srgbClr val="0070C0"/>
              </a:solidFill>
              <a:latin typeface="Arial Black" panose="020B0A04020102020204" charset="0"/>
              <a:cs typeface="Arial Black" panose="020B0A04020102020204" charset="0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64210" y="3872865"/>
            <a:ext cx="7241540" cy="1983740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266700">
              <a:lnSpc>
                <a:spcPct val="114000"/>
              </a:lnSpc>
            </a:pPr>
            <a:r>
              <a:rPr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Отдел по работе с обращениями граждан</a:t>
            </a:r>
            <a:r>
              <a:rPr lang="ru-RU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</a:t>
            </a:r>
            <a:br>
              <a:rPr lang="ru-RU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</a:br>
            <a:r>
              <a:rPr lang="ru-RU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и обеспечению деятельности МЦУ</a:t>
            </a:r>
            <a: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создан как структурное подразделение Администрации именно для </a:t>
            </a:r>
            <a:r>
              <a:rPr lang="ru-RU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содействия в </a:t>
            </a:r>
            <a: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реализации конституционных прав граждан на личные и коллективные обращения </a:t>
            </a:r>
            <a:b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</a:br>
            <a: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в органы местного самоуправления </a:t>
            </a:r>
            <a:endParaRPr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13" descr="F:\Документы\АРО\Выборы мэра г.Батайска 2013\Отчет мэра 2012\logo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1600" cy="1193040"/>
          </a:xfrm>
          <a:prstGeom prst="rect">
            <a:avLst/>
          </a:prstGeom>
          <a:ln w="0">
            <a:noFill/>
          </a:ln>
        </p:spPr>
      </p:pic>
      <p:pic>
        <p:nvPicPr>
          <p:cNvPr id="86" name="Рисунок 3"/>
          <p:cNvPicPr/>
          <p:nvPr/>
        </p:nvPicPr>
        <p:blipFill>
          <a:blip r:embed="rId2"/>
          <a:srcRect l="4365" r="3822" b="9085"/>
          <a:stretch>
            <a:fillRect/>
          </a:stretch>
        </p:blipFill>
        <p:spPr>
          <a:xfrm>
            <a:off x="10728360" y="0"/>
            <a:ext cx="1463040" cy="1078920"/>
          </a:xfrm>
          <a:prstGeom prst="rect">
            <a:avLst/>
          </a:prstGeom>
          <a:ln w="0">
            <a:noFill/>
          </a:ln>
        </p:spPr>
      </p:pic>
      <p:sp>
        <p:nvSpPr>
          <p:cNvPr id="88" name="Прямоугольник 2"/>
          <p:cNvSpPr/>
          <p:nvPr/>
        </p:nvSpPr>
        <p:spPr>
          <a:xfrm>
            <a:off x="572770" y="123825"/>
            <a:ext cx="10497820" cy="6965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950" b="1" strike="noStrike" spc="-1" dirty="0" smtClean="0">
                <a:solidFill>
                  <a:srgbClr val="0070C0"/>
                </a:solidFill>
                <a:latin typeface="Arial Black" panose="020B0A04020102020204" charset="0"/>
                <a:ea typeface="黑体"/>
                <a:cs typeface="Arial Black" panose="020B0A04020102020204" charset="0"/>
              </a:rPr>
              <a:t>Общий обзор обращений граждан</a:t>
            </a:r>
            <a:endParaRPr lang="ru-RU" sz="3950" b="1" strike="noStrike" spc="-1" dirty="0" smtClean="0">
              <a:solidFill>
                <a:srgbClr val="0070C0"/>
              </a:solidFill>
              <a:latin typeface="Arial Black" panose="020B0A04020102020204" charset="0"/>
              <a:ea typeface="黑体"/>
              <a:cs typeface="Arial Black" panose="020B0A04020102020204" charset="0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309880" y="1807210"/>
            <a:ext cx="11555730" cy="9607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ctr">
              <a:buFont typeface="Wingdings" panose="05000000000000000000" charset="0"/>
              <a:buNone/>
            </a:pPr>
            <a:r>
              <a:rPr lang="ru-RU" altLang="en-US" sz="2600" b="1" u="sng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</a:rPr>
              <a:t>814</a:t>
            </a:r>
            <a:r>
              <a:rPr lang="ru-RU" altLang="en-US" sz="2600" b="1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</a:rPr>
              <a:t> обращений</a:t>
            </a:r>
            <a:r>
              <a:rPr lang="ru-RU" altLang="en-US" sz="2600" b="1">
                <a:latin typeface="Arial Black" panose="020B0A04020102020204" charset="0"/>
                <a:cs typeface="Arial Black" panose="020B0A04020102020204" charset="0"/>
              </a:rPr>
              <a:t> граждан</a:t>
            </a:r>
            <a:br>
              <a:rPr lang="ru-RU" altLang="en-US" sz="2600" b="1">
                <a:latin typeface="Arial Black" panose="020B0A04020102020204" charset="0"/>
                <a:cs typeface="Arial Black" panose="020B0A04020102020204" charset="0"/>
              </a:rPr>
            </a:br>
            <a:r>
              <a:rPr sz="2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Это на </a:t>
            </a:r>
            <a:r>
              <a:rPr sz="2600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5% больше</a:t>
            </a:r>
            <a:r>
              <a:rPr sz="2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, чем в </a:t>
            </a:r>
            <a:r>
              <a:rPr sz="2600" b="1">
                <a:solidFill>
                  <a:srgbClr val="060708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sz="2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 квартале 2025 года (775)</a:t>
            </a:r>
            <a:endParaRPr sz="260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indent="0" algn="ctr">
              <a:buFont typeface="Wingdings" panose="05000000000000000000" charset="0"/>
              <a:buNone/>
            </a:pPr>
            <a:endParaRPr lang="ru-RU" altLang="en-US" sz="2800" b="1">
              <a:latin typeface="Arial Black" panose="020B0A04020102020204" charset="0"/>
              <a:cs typeface="Arial Black" panose="020B0A04020102020204" charset="0"/>
            </a:endParaRPr>
          </a:p>
          <a:p>
            <a:pPr marL="457200" indent="-457200" algn="l">
              <a:buFont typeface="Wingdings" panose="05000000000000000000" charset="0"/>
              <a:buChar char="q"/>
            </a:pPr>
            <a:endParaRPr lang="ru-RU" altLang="en-US" sz="2800" b="1">
              <a:latin typeface="Arial Black" panose="020B0A04020102020204" charset="0"/>
              <a:cs typeface="Arial Black" panose="020B0A04020102020204" charset="0"/>
            </a:endParaRPr>
          </a:p>
        </p:txBody>
      </p:sp>
      <p:pic>
        <p:nvPicPr>
          <p:cNvPr id="5" name="Изображение 4"/>
          <p:cNvPicPr/>
          <p:nvPr/>
        </p:nvPicPr>
        <p:blipFill>
          <a:blip r:embed="rId3"/>
          <a:srcRect l="4921" r="6233"/>
          <a:stretch>
            <a:fillRect/>
          </a:stretch>
        </p:blipFill>
        <p:spPr>
          <a:xfrm>
            <a:off x="8036560" y="4521835"/>
            <a:ext cx="4154805" cy="2336165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404495" y="1228090"/>
            <a:ext cx="11383645" cy="429895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sz="22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По итогам </a:t>
            </a:r>
            <a:r>
              <a:rPr sz="2200" b="1" u="sng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sz="2200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квартала 2026</a:t>
            </a:r>
            <a:r>
              <a:rPr sz="22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года в Администрацию города поступило</a:t>
            </a:r>
            <a:r>
              <a:rPr lang="ru-RU" sz="22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:</a:t>
            </a:r>
            <a:endParaRPr lang="ru-RU" sz="220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642620" y="4752975"/>
            <a:ext cx="6888480" cy="1584325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>
              <a:lnSpc>
                <a:spcPct val="114000"/>
              </a:lnSpc>
            </a:pPr>
            <a:r>
              <a:rPr sz="1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За аналогичный период </a:t>
            </a:r>
            <a:r>
              <a:rPr sz="1600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2025 года</a:t>
            </a:r>
            <a:r>
              <a:rPr sz="1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количество электронных обращений выросло значительно — </a:t>
            </a:r>
            <a:r>
              <a:rPr lang="ru-RU" sz="1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          </a:t>
            </a:r>
            <a:r>
              <a:rPr sz="1600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с 91 до 136</a:t>
            </a:r>
            <a:r>
              <a:rPr sz="1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, тогда как письменных стало меньше </a:t>
            </a:r>
            <a:br>
              <a:rPr sz="1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</a:br>
            <a:r>
              <a:rPr sz="1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(было 684, стало 678) </a:t>
            </a:r>
            <a:endParaRPr sz="160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222250" y="3032760"/>
            <a:ext cx="11198225" cy="4832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 algn="l" defTabSz="266700">
              <a:lnSpc>
                <a:spcPct val="114000"/>
              </a:lnSpc>
              <a:buFont typeface="Wingdings" panose="05000000000000000000" charset="0"/>
              <a:buChar char="q"/>
            </a:pPr>
            <a:r>
              <a:rPr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В письменной форме</a:t>
            </a:r>
            <a: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 поступило 678 обращений – это 83% от общего объема </a:t>
            </a:r>
            <a:b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</a:br>
            <a:endParaRPr lang="ru-RU" altLang="en-US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  <a:sym typeface="+mn-ea"/>
            </a:endParaRP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219075" y="3558540"/>
            <a:ext cx="11949430" cy="721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 defTabSz="266700">
              <a:lnSpc>
                <a:spcPct val="114000"/>
              </a:lnSpc>
              <a:buFont typeface="Wingdings" panose="05000000000000000000" charset="0"/>
              <a:buChar char="q"/>
            </a:pPr>
            <a:r>
              <a:rPr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В электронной форме (электронн</a:t>
            </a:r>
            <a:r>
              <a:rPr lang="ru-RU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ая</a:t>
            </a:r>
            <a:r>
              <a:rPr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 приемн</a:t>
            </a:r>
            <a:r>
              <a:rPr lang="ru-RU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ая</a:t>
            </a:r>
            <a:r>
              <a:rPr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 Ростовской области)</a:t>
            </a:r>
            <a: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 поступило </a:t>
            </a:r>
            <a:b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</a:br>
            <a:r>
              <a:rPr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136 обращений – 17%</a:t>
            </a:r>
            <a:endParaRPr lang="ru-RU" altLang="en-US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13" descr="F:\Документы\АРО\Выборы мэра г.Батайска 2013\Отчет мэра 2012\logo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600" cy="1193040"/>
          </a:xfrm>
          <a:prstGeom prst="rect">
            <a:avLst/>
          </a:prstGeom>
          <a:ln w="0">
            <a:noFill/>
          </a:ln>
        </p:spPr>
      </p:pic>
      <p:pic>
        <p:nvPicPr>
          <p:cNvPr id="91" name="Рисунок 3"/>
          <p:cNvPicPr/>
          <p:nvPr/>
        </p:nvPicPr>
        <p:blipFill>
          <a:blip r:embed="rId3"/>
          <a:srcRect l="4365" r="3822" b="9085"/>
          <a:stretch>
            <a:fillRect/>
          </a:stretch>
        </p:blipFill>
        <p:spPr>
          <a:xfrm>
            <a:off x="10728360" y="0"/>
            <a:ext cx="1463040" cy="1078920"/>
          </a:xfrm>
          <a:prstGeom prst="rect">
            <a:avLst/>
          </a:prstGeom>
          <a:ln w="0">
            <a:noFill/>
          </a:ln>
        </p:spPr>
      </p:pic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1251540" y="0"/>
            <a:ext cx="9146880" cy="806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1" spcCol="0" anchor="ctr">
            <a:no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400" b="0" strike="noStrike" spc="-1" dirty="0" smtClean="0">
                <a:latin typeface="Arial" panose="020B0604020202020204"/>
              </a:rPr>
              <a:t>  </a:t>
            </a:r>
            <a:endParaRPr lang="ru-RU" sz="2400" b="0" strike="noStrike" spc="-1" dirty="0">
              <a:latin typeface="Arial" panose="020B0604020202020204"/>
            </a:endParaRPr>
          </a:p>
        </p:txBody>
      </p:sp>
      <p:graphicFrame>
        <p:nvGraphicFramePr>
          <p:cNvPr id="2" name="Диаграмма 1"/>
          <p:cNvGraphicFramePr/>
          <p:nvPr/>
        </p:nvGraphicFramePr>
        <p:xfrm>
          <a:off x="6231890" y="974090"/>
          <a:ext cx="5963285" cy="5883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Текстовое поле 4"/>
          <p:cNvSpPr txBox="1"/>
          <p:nvPr/>
        </p:nvSpPr>
        <p:spPr>
          <a:xfrm>
            <a:off x="2379345" y="92710"/>
            <a:ext cx="7433310" cy="6203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altLang="en-US" sz="4400" b="1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Тематики обращений</a:t>
            </a:r>
            <a:endParaRPr lang="ru-RU" altLang="en-US" sz="4400" b="1">
              <a:solidFill>
                <a:srgbClr val="0070C0"/>
              </a:solidFill>
              <a:latin typeface="Arial Black" panose="020B0A04020102020204" charset="0"/>
              <a:cs typeface="Arial Black" panose="020B0A04020102020204" charset="0"/>
              <a:sym typeface="+mn-ea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16205" y="1219200"/>
            <a:ext cx="5751830" cy="250444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266700"/>
            <a:r>
              <a:rPr lang="ru-RU" sz="1550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Ж</a:t>
            </a:r>
            <a:r>
              <a:rPr sz="1550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илищно-коммунальная сфера</a:t>
            </a: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 </a:t>
            </a:r>
            <a:endParaRPr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marL="285750" indent="-285750" algn="l" defTabSz="266700">
              <a:lnSpc>
                <a:spcPct val="114000"/>
              </a:lnSpc>
              <a:buFont typeface="Wingdings" panose="05000000000000000000" charset="0"/>
              <a:buChar char="Ø"/>
            </a:pP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к</a:t>
            </a: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ачеств</a:t>
            </a: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о</a:t>
            </a: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предоставления </a:t>
            </a:r>
            <a:b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</a:b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жилищно-коммунальных услуг </a:t>
            </a:r>
            <a:endParaRPr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marL="285750" indent="-285750" algn="l" defTabSz="266700">
              <a:lnSpc>
                <a:spcPct val="114000"/>
              </a:lnSpc>
              <a:buFont typeface="Wingdings" panose="05000000000000000000" charset="0"/>
              <a:buChar char="Ø"/>
            </a:pP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с</a:t>
            </a: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троительств</a:t>
            </a: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о</a:t>
            </a: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и ремонт дорог, мостов </a:t>
            </a:r>
            <a:endParaRPr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marL="285750" indent="-285750" algn="l" defTabSz="266700">
              <a:lnSpc>
                <a:spcPct val="114000"/>
              </a:lnSpc>
              <a:buFont typeface="Wingdings" panose="05000000000000000000" charset="0"/>
              <a:buChar char="Ø"/>
            </a:pP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б</a:t>
            </a: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лагоустройств</a:t>
            </a: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о</a:t>
            </a: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городских территорий </a:t>
            </a:r>
            <a:endParaRPr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marL="285750" indent="-285750" algn="l" defTabSz="266700">
              <a:lnSpc>
                <a:spcPct val="114000"/>
              </a:lnSpc>
              <a:buFont typeface="Wingdings" panose="05000000000000000000" charset="0"/>
              <a:buChar char="Ø"/>
            </a:pP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вывоз мусора </a:t>
            </a:r>
            <a:endParaRPr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marL="285750" indent="-285750" algn="l" defTabSz="266700">
              <a:lnSpc>
                <a:spcPct val="114000"/>
              </a:lnSpc>
              <a:buFont typeface="Wingdings" panose="05000000000000000000" charset="0"/>
              <a:buChar char="Ø"/>
            </a:pP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р</a:t>
            </a: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абот</a:t>
            </a: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а</a:t>
            </a: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управляющих организаций </a:t>
            </a:r>
            <a:endParaRPr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marL="285750" indent="-285750" algn="l" defTabSz="266700">
              <a:lnSpc>
                <a:spcPct val="114000"/>
              </a:lnSpc>
              <a:buFont typeface="Wingdings" panose="05000000000000000000" charset="0"/>
              <a:buChar char="Ø"/>
            </a:pP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у</a:t>
            </a: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лично</a:t>
            </a: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е</a:t>
            </a: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освещени</a:t>
            </a: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е</a:t>
            </a: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и перебо</a:t>
            </a: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и</a:t>
            </a: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энергоснабжения </a:t>
            </a:r>
            <a:endParaRPr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28905" y="3644900"/>
            <a:ext cx="5080000" cy="838200"/>
          </a:xfrm>
          <a:prstGeom prst="rect">
            <a:avLst/>
          </a:prstGeom>
        </p:spPr>
        <p:txBody>
          <a:bodyPr>
            <a:noAutofit/>
          </a:bodyPr>
          <a:p>
            <a:pPr defTabSz="266700"/>
            <a:r>
              <a:rPr sz="1550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Экономическая тематика</a:t>
            </a: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</a:t>
            </a:r>
            <a:endParaRPr lang="ru-RU"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marL="285750" indent="-285750" defTabSz="266700">
              <a:buFont typeface="Wingdings" panose="05000000000000000000" charset="0"/>
              <a:buChar char="Ø"/>
            </a:pP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транспорт</a:t>
            </a:r>
            <a:endParaRPr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marL="285750" indent="-285750" defTabSz="266700">
              <a:buFont typeface="Wingdings" panose="05000000000000000000" charset="0"/>
              <a:buChar char="Ø"/>
            </a:pP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торговл</a:t>
            </a:r>
            <a:r>
              <a:rPr lang="ru-RU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я</a:t>
            </a:r>
            <a:b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</a:br>
            <a:endParaRPr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128905" y="4465002"/>
            <a:ext cx="5080000" cy="1045210"/>
          </a:xfrm>
          <a:prstGeom prst="rect">
            <a:avLst/>
          </a:prstGeom>
        </p:spPr>
        <p:txBody>
          <a:bodyPr>
            <a:spAutoFit/>
          </a:bodyPr>
          <a:p>
            <a:pPr indent="0" defTabSz="266700">
              <a:buFont typeface="Wingdings" panose="05000000000000000000" charset="0"/>
              <a:buNone/>
            </a:pPr>
            <a:r>
              <a:rPr sz="1550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Социальный блок</a:t>
            </a:r>
            <a:endParaRPr sz="1550" b="1" u="sng">
              <a:solidFill>
                <a:srgbClr val="0070C0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marL="285750" indent="-285750" defTabSz="266700">
              <a:buFont typeface="Wingdings" panose="05000000000000000000" charset="0"/>
              <a:buChar char="Ø"/>
            </a:pP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льготы</a:t>
            </a:r>
            <a:endParaRPr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marL="285750" indent="-285750" defTabSz="266700">
              <a:buFont typeface="Wingdings" panose="05000000000000000000" charset="0"/>
              <a:buChar char="Ø"/>
            </a:pP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образование</a:t>
            </a:r>
            <a:endParaRPr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marL="285750" indent="-285750" defTabSz="266700">
              <a:buFont typeface="Wingdings" panose="05000000000000000000" charset="0"/>
              <a:buChar char="Ø"/>
            </a:pPr>
            <a: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меры поддержки</a:t>
            </a:r>
            <a:endParaRPr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120650" y="5494020"/>
            <a:ext cx="5529580" cy="891540"/>
          </a:xfrm>
          <a:prstGeom prst="rect">
            <a:avLst/>
          </a:prstGeom>
        </p:spPr>
        <p:txBody>
          <a:bodyPr>
            <a:noAutofit/>
          </a:bodyPr>
          <a:p>
            <a:pPr indent="0" defTabSz="266700">
              <a:buFont typeface="Wingdings" panose="05000000000000000000" charset="0"/>
              <a:buNone/>
            </a:pPr>
            <a:r>
              <a:rPr lang="ru-RU" sz="1550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Архитектура и землепользование</a:t>
            </a:r>
            <a:endParaRPr lang="ru-RU" sz="1550" b="1" u="sng">
              <a:solidFill>
                <a:srgbClr val="0070C0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marL="285750" indent="-285750" defTabSz="266700">
              <a:buFont typeface="Wingdings" panose="05000000000000000000" charset="0"/>
              <a:buChar char="Ø"/>
            </a:pPr>
            <a:r>
              <a:rPr lang="en-US" altLang="en-US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получени</a:t>
            </a:r>
            <a:r>
              <a:rPr lang="ru-RU" altLang="en-US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е</a:t>
            </a:r>
            <a:r>
              <a:rPr lang="en-US" altLang="en-US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земельного</a:t>
            </a:r>
            <a:r>
              <a:rPr lang="ru-RU" altLang="en-US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</a:t>
            </a:r>
            <a:r>
              <a:rPr lang="en-US" altLang="en-US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участка</a:t>
            </a:r>
            <a:endParaRPr lang="en-US" altLang="en-US"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marL="285750" indent="-285750" defTabSz="266700">
              <a:buFont typeface="Wingdings" panose="05000000000000000000" charset="0"/>
              <a:buChar char="Ø"/>
            </a:pPr>
            <a:r>
              <a:rPr lang="en-US" altLang="en-US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строительство школ</a:t>
            </a:r>
            <a:r>
              <a:rPr lang="ru-RU" altLang="en-US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,</a:t>
            </a:r>
            <a:r>
              <a:rPr lang="en-US" altLang="en-US"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 детских садов и др.</a:t>
            </a:r>
            <a:br>
              <a:rPr sz="155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</a:br>
            <a:endParaRPr sz="155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" name="Picture 13" descr="F:\Документы\АРО\Выборы мэра г.Батайска 2013\Отчет мэра 2012\logo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21600" cy="1193040"/>
          </a:xfrm>
          <a:prstGeom prst="rect">
            <a:avLst/>
          </a:prstGeom>
          <a:ln w="0">
            <a:noFill/>
          </a:ln>
        </p:spPr>
      </p:pic>
      <p:pic>
        <p:nvPicPr>
          <p:cNvPr id="91" name="Рисунок 3"/>
          <p:cNvPicPr/>
          <p:nvPr/>
        </p:nvPicPr>
        <p:blipFill>
          <a:blip r:embed="rId6"/>
          <a:srcRect l="4365" r="3822" b="9085"/>
          <a:stretch>
            <a:fillRect/>
          </a:stretch>
        </p:blipFill>
        <p:spPr>
          <a:xfrm>
            <a:off x="10728360" y="0"/>
            <a:ext cx="1463040" cy="107892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2" name="Диаграмма 1"/>
          <p:cNvGraphicFramePr/>
          <p:nvPr/>
        </p:nvGraphicFramePr>
        <p:xfrm>
          <a:off x="182245" y="1611630"/>
          <a:ext cx="4519930" cy="231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7289165" y="1687830"/>
          <a:ext cx="4519930" cy="231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182245" y="4419600"/>
          <a:ext cx="4519930" cy="231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Текстовое поле 8"/>
          <p:cNvSpPr txBox="1"/>
          <p:nvPr/>
        </p:nvSpPr>
        <p:spPr>
          <a:xfrm>
            <a:off x="2138045" y="62230"/>
            <a:ext cx="7915910" cy="6203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altLang="en-US" sz="4400" b="1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Сравнительные данные</a:t>
            </a:r>
            <a:endParaRPr lang="ru-RU" altLang="en-US" sz="4400" b="1">
              <a:solidFill>
                <a:srgbClr val="0070C0"/>
              </a:solidFill>
              <a:latin typeface="Arial Black" panose="020B0A04020102020204" charset="0"/>
              <a:cs typeface="Arial Black" panose="020B0A04020102020204" charset="0"/>
              <a:sym typeface="+mn-ea"/>
            </a:endParaRPr>
          </a:p>
        </p:txBody>
      </p:sp>
      <p:pic>
        <p:nvPicPr>
          <p:cNvPr id="11" name="Изображение 10"/>
          <p:cNvPicPr/>
          <p:nvPr/>
        </p:nvPicPr>
        <p:blipFill>
          <a:blip r:embed="rId7"/>
          <a:srcRect l="22769" r="20630" b="1281"/>
          <a:stretch>
            <a:fillRect/>
          </a:stretch>
        </p:blipFill>
        <p:spPr>
          <a:xfrm>
            <a:off x="4853305" y="2379980"/>
            <a:ext cx="2284095" cy="2098675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7463790" y="1274445"/>
            <a:ext cx="417131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sz="1600" b="1">
                <a:solidFill>
                  <a:schemeClr val="tx1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А</a:t>
            </a:r>
            <a:r>
              <a:rPr sz="1600" b="1">
                <a:solidFill>
                  <a:schemeClr val="tx1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рхитектур</a:t>
            </a:r>
            <a:r>
              <a:rPr lang="ru-RU" sz="1600" b="1">
                <a:solidFill>
                  <a:schemeClr val="tx1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а</a:t>
            </a:r>
            <a:r>
              <a:rPr sz="1600" b="1">
                <a:solidFill>
                  <a:schemeClr val="tx1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 и землепользовани</a:t>
            </a:r>
            <a:r>
              <a:rPr lang="ru-RU" sz="1600" b="1">
                <a:solidFill>
                  <a:schemeClr val="tx1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  <a:sym typeface="+mn-ea"/>
              </a:rPr>
              <a:t>е</a:t>
            </a:r>
            <a:endParaRPr lang="ru-RU" sz="1600" b="1">
              <a:solidFill>
                <a:schemeClr val="tx1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  <a:sym typeface="+mn-ea"/>
            </a:endParaRP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2023110" y="1274445"/>
            <a:ext cx="8382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1600">
                <a:latin typeface="Arial Black" panose="020B0A04020102020204" charset="0"/>
                <a:cs typeface="Arial Black" panose="020B0A04020102020204" charset="0"/>
              </a:rPr>
              <a:t>ЖКХ</a:t>
            </a:r>
            <a:endParaRPr lang="ru-RU" altLang="en-US" sz="16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15" name="Текстовое поле 14"/>
          <p:cNvSpPr txBox="1"/>
          <p:nvPr/>
        </p:nvSpPr>
        <p:spPr>
          <a:xfrm>
            <a:off x="885190" y="4083050"/>
            <a:ext cx="31140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1600">
                <a:latin typeface="Arial Black" panose="020B0A04020102020204" charset="0"/>
                <a:cs typeface="Arial Black" panose="020B0A04020102020204" charset="0"/>
              </a:rPr>
              <a:t>Социальный блок</a:t>
            </a:r>
            <a:endParaRPr lang="ru-RU" altLang="en-US" sz="1600">
              <a:latin typeface="Arial Black" panose="020B0A04020102020204" charset="0"/>
              <a:cs typeface="Arial Black" panose="020B0A04020102020204" charset="0"/>
            </a:endParaRPr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7376160" y="4420235"/>
          <a:ext cx="4519930" cy="231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Текстовое поле 17"/>
          <p:cNvSpPr txBox="1"/>
          <p:nvPr/>
        </p:nvSpPr>
        <p:spPr>
          <a:xfrm>
            <a:off x="7855585" y="4069080"/>
            <a:ext cx="35610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1600">
                <a:latin typeface="Arial Black" panose="020B0A04020102020204" charset="0"/>
                <a:cs typeface="Arial Black" panose="020B0A04020102020204" charset="0"/>
              </a:rPr>
              <a:t>Экономическая тематика</a:t>
            </a:r>
            <a:endParaRPr lang="ru-RU" altLang="en-US" sz="1600">
              <a:latin typeface="Arial Black" panose="020B0A04020102020204" charset="0"/>
              <a:cs typeface="Arial Black" panose="020B0A040201020202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" name="Picture 13" descr="F:\Документы\АРО\Выборы мэра г.Батайска 2013\Отчет мэра 2012\logo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600" cy="1193040"/>
          </a:xfrm>
          <a:prstGeom prst="rect">
            <a:avLst/>
          </a:prstGeom>
          <a:ln w="0">
            <a:noFill/>
          </a:ln>
        </p:spPr>
      </p:pic>
      <p:pic>
        <p:nvPicPr>
          <p:cNvPr id="91" name="Рисунок 3"/>
          <p:cNvPicPr/>
          <p:nvPr/>
        </p:nvPicPr>
        <p:blipFill>
          <a:blip r:embed="rId3"/>
          <a:srcRect l="4365" r="3822" b="9085"/>
          <a:stretch>
            <a:fillRect/>
          </a:stretch>
        </p:blipFill>
        <p:spPr>
          <a:xfrm>
            <a:off x="10728360" y="0"/>
            <a:ext cx="1463040" cy="1078920"/>
          </a:xfrm>
          <a:prstGeom prst="rect">
            <a:avLst/>
          </a:prstGeom>
          <a:ln w="0">
            <a:noFill/>
          </a:ln>
        </p:spPr>
      </p:pic>
      <p:sp>
        <p:nvSpPr>
          <p:cNvPr id="2" name="Текстовое поле 1"/>
          <p:cNvSpPr txBox="1"/>
          <p:nvPr/>
        </p:nvSpPr>
        <p:spPr>
          <a:xfrm>
            <a:off x="2665730" y="113030"/>
            <a:ext cx="686117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266700"/>
            <a:r>
              <a:rPr lang="ru-RU" sz="4000" b="1">
                <a:solidFill>
                  <a:srgbClr val="0070C0"/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  <a:t>Цифровые платформы</a:t>
            </a:r>
            <a:endParaRPr lang="ru-RU" sz="4000" b="1">
              <a:solidFill>
                <a:srgbClr val="0070C0"/>
              </a:solidFill>
              <a:latin typeface="Arial Black" panose="020B0A04020102020204" charset="0"/>
              <a:ea typeface="Microsoft Sans Serif" panose="020B0604020202020204"/>
              <a:cs typeface="Arial Black" panose="020B0A04020102020204" charset="0"/>
            </a:endParaRPr>
          </a:p>
        </p:txBody>
      </p:sp>
      <p:pic>
        <p:nvPicPr>
          <p:cNvPr id="8" name="Изображение 7"/>
          <p:cNvPicPr/>
          <p:nvPr/>
        </p:nvPicPr>
        <p:blipFill>
          <a:blip r:embed="rId4"/>
          <a:srcRect l="7942" t="18798" r="4181" b="21046"/>
          <a:stretch>
            <a:fillRect/>
          </a:stretch>
        </p:blipFill>
        <p:spPr>
          <a:xfrm>
            <a:off x="7879080" y="2123440"/>
            <a:ext cx="4170045" cy="3209290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/>
        </p:nvGraphicFramePr>
        <p:xfrm>
          <a:off x="517525" y="1757680"/>
          <a:ext cx="5934075" cy="394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" name="Picture 13" descr="F:\Документы\АРО\Выборы мэра г.Батайска 2013\Отчет мэра 2012\logo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600" cy="1193040"/>
          </a:xfrm>
          <a:prstGeom prst="rect">
            <a:avLst/>
          </a:prstGeom>
          <a:ln w="0">
            <a:noFill/>
          </a:ln>
        </p:spPr>
      </p:pic>
      <p:pic>
        <p:nvPicPr>
          <p:cNvPr id="91" name="Рисунок 3"/>
          <p:cNvPicPr/>
          <p:nvPr/>
        </p:nvPicPr>
        <p:blipFill>
          <a:blip r:embed="rId3"/>
          <a:srcRect l="4365" r="3822" b="9085"/>
          <a:stretch>
            <a:fillRect/>
          </a:stretch>
        </p:blipFill>
        <p:spPr>
          <a:xfrm>
            <a:off x="10728360" y="0"/>
            <a:ext cx="1463040" cy="1078920"/>
          </a:xfrm>
          <a:prstGeom prst="rect">
            <a:avLst/>
          </a:prstGeom>
          <a:ln w="0">
            <a:noFill/>
          </a:ln>
        </p:spPr>
      </p:pic>
      <p:sp>
        <p:nvSpPr>
          <p:cNvPr id="4" name="Текстовое поле 3"/>
          <p:cNvSpPr txBox="1"/>
          <p:nvPr/>
        </p:nvSpPr>
        <p:spPr>
          <a:xfrm>
            <a:off x="2665730" y="113030"/>
            <a:ext cx="686117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266700"/>
            <a:r>
              <a:rPr lang="ru-RU" sz="4000" b="1">
                <a:solidFill>
                  <a:srgbClr val="0070C0"/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  <a:t>Цифровые платформы</a:t>
            </a:r>
            <a:endParaRPr lang="ru-RU" sz="4000" b="1">
              <a:solidFill>
                <a:srgbClr val="0070C0"/>
              </a:solidFill>
              <a:latin typeface="Arial Black" panose="020B0A04020102020204" charset="0"/>
              <a:ea typeface="Microsoft Sans Serif" panose="020B0604020202020204"/>
              <a:cs typeface="Arial Black" panose="020B0A04020102020204" charset="0"/>
            </a:endParaRPr>
          </a:p>
        </p:txBody>
      </p:sp>
      <p:pic>
        <p:nvPicPr>
          <p:cNvPr id="7" name="Изображение 6"/>
          <p:cNvPicPr/>
          <p:nvPr/>
        </p:nvPicPr>
        <p:blipFill>
          <a:blip r:embed="rId4"/>
          <a:stretch>
            <a:fillRect/>
          </a:stretch>
        </p:blipFill>
        <p:spPr>
          <a:xfrm>
            <a:off x="245110" y="1734820"/>
            <a:ext cx="5242560" cy="3941445"/>
          </a:xfrm>
          <a:prstGeom prst="rect">
            <a:avLst/>
          </a:prstGeom>
        </p:spPr>
      </p:pic>
      <p:graphicFrame>
        <p:nvGraphicFramePr>
          <p:cNvPr id="2" name="Диаграмма 1"/>
          <p:cNvGraphicFramePr/>
          <p:nvPr/>
        </p:nvGraphicFramePr>
        <p:xfrm>
          <a:off x="6318250" y="2115820"/>
          <a:ext cx="5534660" cy="3178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" name="Picture 13" descr="F:\Документы\АРО\Выборы мэра г.Батайска 2013\Отчет мэра 2012\logo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600" cy="1193040"/>
          </a:xfrm>
          <a:prstGeom prst="rect">
            <a:avLst/>
          </a:prstGeom>
          <a:ln w="0">
            <a:noFill/>
          </a:ln>
        </p:spPr>
      </p:pic>
      <p:pic>
        <p:nvPicPr>
          <p:cNvPr id="91" name="Рисунок 3"/>
          <p:cNvPicPr/>
          <p:nvPr/>
        </p:nvPicPr>
        <p:blipFill>
          <a:blip r:embed="rId3"/>
          <a:srcRect l="4365" r="3822" b="9085"/>
          <a:stretch>
            <a:fillRect/>
          </a:stretch>
        </p:blipFill>
        <p:spPr>
          <a:xfrm>
            <a:off x="10728360" y="0"/>
            <a:ext cx="1463040" cy="1078920"/>
          </a:xfrm>
          <a:prstGeom prst="rect">
            <a:avLst/>
          </a:prstGeom>
          <a:ln w="0">
            <a:noFill/>
          </a:ln>
        </p:spPr>
      </p:pic>
      <p:sp>
        <p:nvSpPr>
          <p:cNvPr id="2" name="Текстовое поле 1"/>
          <p:cNvSpPr txBox="1"/>
          <p:nvPr/>
        </p:nvSpPr>
        <p:spPr>
          <a:xfrm>
            <a:off x="921385" y="4445"/>
            <a:ext cx="9806940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266700"/>
            <a:r>
              <a:rPr sz="2800" b="1">
                <a:solidFill>
                  <a:srgbClr val="006FC0"/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  <a:t>Личный прием граждан </a:t>
            </a:r>
            <a:r>
              <a:rPr lang="ru-RU" sz="2800" b="1">
                <a:solidFill>
                  <a:srgbClr val="006FC0"/>
                </a:solidFill>
                <a:latin typeface="Arial Black" panose="020B0A04020102020204" charset="0"/>
                <a:ea typeface="Microsoft Sans Serif" panose="020B0604020202020204"/>
                <a:cs typeface="Arial Black" panose="020B0A04020102020204" charset="0"/>
              </a:rPr>
              <a:t>в Администрации города Батайска</a:t>
            </a:r>
            <a:endParaRPr lang="ru-RU" sz="2800" b="1">
              <a:solidFill>
                <a:srgbClr val="006FC0"/>
              </a:solidFill>
              <a:latin typeface="Arial Black" panose="020B0A04020102020204" charset="0"/>
              <a:ea typeface="Microsoft Sans Serif" panose="020B0604020202020204"/>
              <a:cs typeface="Arial Black" panose="020B0A04020102020204" charset="0"/>
            </a:endParaRP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-28575" y="1384935"/>
            <a:ext cx="4883150" cy="829945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266700"/>
            <a:r>
              <a:rPr lang="ru-RU" sz="1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Г</a:t>
            </a:r>
            <a:r>
              <a:rPr sz="1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рафик опубликован </a:t>
            </a:r>
            <a:endParaRPr sz="1600" b="1">
              <a:solidFill>
                <a:srgbClr val="060708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  <a:p>
            <a:pPr algn="ctr" defTabSz="266700"/>
            <a:r>
              <a:rPr sz="1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на официальном сайте </a:t>
            </a:r>
            <a:r>
              <a:rPr lang="ru-RU" sz="1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А</a:t>
            </a:r>
            <a:r>
              <a:rPr sz="1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дминистрации </a:t>
            </a:r>
            <a:br>
              <a:rPr sz="1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</a:br>
            <a:r>
              <a:rPr sz="1600" b="1">
                <a:solidFill>
                  <a:srgbClr val="060708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в разделе </a:t>
            </a:r>
            <a:r>
              <a:rPr sz="1600" b="1" u="sng">
                <a:solidFill>
                  <a:srgbClr val="0070C0"/>
                </a:solidFill>
                <a:latin typeface="Arial Black" panose="020B0A04020102020204" charset="0"/>
                <a:ea typeface="SimSun" panose="02010600030101010101" pitchFamily="2" charset="-122"/>
                <a:cs typeface="Arial Black" panose="020B0A04020102020204" charset="0"/>
              </a:rPr>
              <a:t>«Обращения граждан»</a:t>
            </a:r>
            <a:endParaRPr sz="1600" b="1" u="sng">
              <a:solidFill>
                <a:srgbClr val="0070C0"/>
              </a:solidFill>
              <a:latin typeface="Arial Black" panose="020B0A04020102020204" charset="0"/>
              <a:ea typeface="SimSun" panose="02010600030101010101" pitchFamily="2" charset="-122"/>
              <a:cs typeface="Arial Black" panose="020B0A04020102020204" charset="0"/>
            </a:endParaRPr>
          </a:p>
        </p:txBody>
      </p:sp>
      <p:pic>
        <p:nvPicPr>
          <p:cNvPr id="12" name="Изображение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8935" y="1127125"/>
            <a:ext cx="4071620" cy="2840355"/>
          </a:xfrm>
          <a:prstGeom prst="rect">
            <a:avLst/>
          </a:prstGeom>
        </p:spPr>
      </p:pic>
      <p:pic>
        <p:nvPicPr>
          <p:cNvPr id="5" name="Изображение 4"/>
          <p:cNvPicPr/>
          <p:nvPr/>
        </p:nvPicPr>
        <p:blipFill>
          <a:blip r:embed="rId5"/>
          <a:stretch>
            <a:fillRect/>
          </a:stretch>
        </p:blipFill>
        <p:spPr>
          <a:xfrm>
            <a:off x="3084830" y="6447790"/>
            <a:ext cx="266700" cy="261620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/>
        </p:nvGraphicFramePr>
        <p:xfrm>
          <a:off x="6096000" y="4130040"/>
          <a:ext cx="5317490" cy="2579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6"/>
          <a:srcRect r="493" b="673"/>
          <a:stretch>
            <a:fillRect/>
          </a:stretch>
        </p:blipFill>
        <p:spPr>
          <a:xfrm>
            <a:off x="114300" y="2241550"/>
            <a:ext cx="5257165" cy="42157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2" name="Image 13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402080" y="1242060"/>
            <a:ext cx="9387205" cy="5615940"/>
          </a:xfrm>
          <a:prstGeom prst="rect">
            <a:avLst/>
          </a:prstGeom>
        </p:spPr>
      </p:pic>
      <p:sp>
        <p:nvSpPr>
          <p:cNvPr id="2" name="Текстовое поле 1"/>
          <p:cNvSpPr txBox="1"/>
          <p:nvPr/>
        </p:nvSpPr>
        <p:spPr>
          <a:xfrm>
            <a:off x="2257425" y="233680"/>
            <a:ext cx="76777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400" b="1" u="sng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altLang="en-US" sz="4400" b="1" u="sng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0" name="Picture 13" descr="F:\Документы\АРО\Выборы мэра г.Батайска 2013\Отчет мэра 2012\logo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600" cy="1193040"/>
          </a:xfrm>
          <a:prstGeom prst="rect">
            <a:avLst/>
          </a:prstGeom>
          <a:ln w="0">
            <a:noFill/>
          </a:ln>
        </p:spPr>
      </p:pic>
      <p:pic>
        <p:nvPicPr>
          <p:cNvPr id="91" name="Рисунок 3"/>
          <p:cNvPicPr/>
          <p:nvPr/>
        </p:nvPicPr>
        <p:blipFill>
          <a:blip r:embed="rId3"/>
          <a:srcRect l="4365" r="3822" b="9085"/>
          <a:stretch>
            <a:fillRect/>
          </a:stretch>
        </p:blipFill>
        <p:spPr>
          <a:xfrm>
            <a:off x="10728360" y="0"/>
            <a:ext cx="1463040" cy="1078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C7013"/>
      </a:dk2>
      <a:lt2>
        <a:srgbClr val="0061B2"/>
      </a:lt2>
      <a:accent1>
        <a:srgbClr val="FEA501"/>
      </a:accent1>
      <a:accent2>
        <a:srgbClr val="C8A058"/>
      </a:accent2>
      <a:accent3>
        <a:srgbClr val="FFFFFF"/>
      </a:accent3>
      <a:accent4>
        <a:srgbClr val="000000"/>
      </a:accent4>
      <a:accent5>
        <a:srgbClr val="FECFAA"/>
      </a:accent5>
      <a:accent6>
        <a:srgbClr val="B5914F"/>
      </a:accent6>
      <a:hlink>
        <a:srgbClr val="C40505"/>
      </a:hlink>
      <a:folHlink>
        <a:srgbClr val="91919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C7013"/>
      </a:dk2>
      <a:lt2>
        <a:srgbClr val="0061B2"/>
      </a:lt2>
      <a:accent1>
        <a:srgbClr val="FEA501"/>
      </a:accent1>
      <a:accent2>
        <a:srgbClr val="C8A058"/>
      </a:accent2>
      <a:accent3>
        <a:srgbClr val="FFFFFF"/>
      </a:accent3>
      <a:accent4>
        <a:srgbClr val="000000"/>
      </a:accent4>
      <a:accent5>
        <a:srgbClr val="FECFAA"/>
      </a:accent5>
      <a:accent6>
        <a:srgbClr val="B5914F"/>
      </a:accent6>
      <a:hlink>
        <a:srgbClr val="C40505"/>
      </a:hlink>
      <a:folHlink>
        <a:srgbClr val="91919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1919</Words>
  <Application>WPS Presentation</Application>
  <PresentationFormat>Широкоэкранный</PresentationFormat>
  <Paragraphs>69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Arial</vt:lpstr>
      <vt:lpstr>SimSun</vt:lpstr>
      <vt:lpstr>Wingdings</vt:lpstr>
      <vt:lpstr>Arial</vt:lpstr>
      <vt:lpstr>Symbol</vt:lpstr>
      <vt:lpstr>Times New Roman</vt:lpstr>
      <vt:lpstr>Arial Black</vt:lpstr>
      <vt:lpstr>Microsoft Sans Serif</vt:lpstr>
      <vt:lpstr>黑体</vt:lpstr>
      <vt:lpstr>Wingdings</vt:lpstr>
      <vt:lpstr>Times New Roman</vt:lpstr>
      <vt:lpstr>-apple-system</vt:lpstr>
      <vt:lpstr>Liberation Mono</vt:lpstr>
      <vt:lpstr>Microsoft YaHei</vt:lpstr>
      <vt:lpstr>Arial Unicode MS</vt:lpstr>
      <vt:lpstr>DejaVu Sans</vt:lpstr>
      <vt:lpstr>Calibri</vt:lpstr>
      <vt:lpstr>Office Theme</vt:lpstr>
      <vt:lpstr>PowerPoint 演示文稿</vt:lpstr>
      <vt:lpstr>PowerPoint 演示文稿</vt:lpstr>
      <vt:lpstr>PowerPoint 演示文稿</vt:lpstr>
      <vt:lpstr> 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WPS_1777443214</cp:lastModifiedBy>
  <cp:revision>287</cp:revision>
  <cp:lastPrinted>2411-12-30T00:00:00Z</cp:lastPrinted>
  <dcterms:created xsi:type="dcterms:W3CDTF">2007-11-27T23:54:00Z</dcterms:created>
  <dcterms:modified xsi:type="dcterms:W3CDTF">2026-06-19T08:59:52Z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1049-12.1.0.26880</vt:lpwstr>
  </property>
  <property fmtid="{D5CDD505-2E9C-101B-9397-08002B2CF9AE}" pid="3" name="Notes">
    <vt:i4>13</vt:i4>
  </property>
  <property fmtid="{D5CDD505-2E9C-101B-9397-08002B2CF9AE}" pid="4" name="PresentationFormat">
    <vt:lpwstr>Произвольный</vt:lpwstr>
  </property>
  <property fmtid="{D5CDD505-2E9C-101B-9397-08002B2CF9AE}" pid="5" name="Slides">
    <vt:i4>17</vt:i4>
  </property>
  <property fmtid="{D5CDD505-2E9C-101B-9397-08002B2CF9AE}" pid="6" name="ICV">
    <vt:lpwstr>FAE9FB58CF964381AA00E936B449DD3C_13</vt:lpwstr>
  </property>
</Properties>
</file>