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2" r:id="rId1"/>
  </p:sldMasterIdLst>
  <p:notesMasterIdLst>
    <p:notesMasterId r:id="rId26"/>
  </p:notesMasterIdLst>
  <p:sldIdLst>
    <p:sldId id="257" r:id="rId2"/>
    <p:sldId id="272" r:id="rId3"/>
    <p:sldId id="258" r:id="rId4"/>
    <p:sldId id="260" r:id="rId5"/>
    <p:sldId id="259" r:id="rId6"/>
    <p:sldId id="269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71" r:id="rId18"/>
    <p:sldId id="283" r:id="rId19"/>
    <p:sldId id="284" r:id="rId20"/>
    <p:sldId id="285" r:id="rId21"/>
    <p:sldId id="263" r:id="rId22"/>
    <p:sldId id="286" r:id="rId23"/>
    <p:sldId id="287" r:id="rId24"/>
    <p:sldId id="26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5D3FD"/>
    <a:srgbClr val="FBDDD5"/>
    <a:srgbClr val="FF3300"/>
    <a:srgbClr val="3AB9C6"/>
    <a:srgbClr val="70CCD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102" y="-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klerk.ru/doc/480444/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klerk.ru/doc/480444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BA795F-9546-4DD3-862F-7918493FFE30}" type="doc">
      <dgm:prSet loTypeId="urn:microsoft.com/office/officeart/2005/8/layout/matrix3" loCatId="matrix" qsTypeId="urn:microsoft.com/office/officeart/2005/8/quickstyle/simple5" qsCatId="simple" csTypeId="urn:microsoft.com/office/officeart/2005/8/colors/accent2_3" csCatId="accent2" phldr="1"/>
      <dgm:spPr/>
    </dgm:pt>
    <dgm:pt modelId="{D4A6CF4F-24DF-4CDB-A6CF-2A674F699F96}">
      <dgm:prSet phldrT="[Текст]" custT="1"/>
      <dgm:spPr/>
      <dgm:t>
        <a:bodyPr/>
        <a:lstStyle/>
        <a:p>
          <a:r>
            <a:rPr lang="ru-RU" sz="2400" b="1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Потенциал</a:t>
          </a:r>
          <a:endParaRPr lang="ru-RU" sz="24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D2845C9C-04A2-4395-ACF1-7E163A5F3845}" type="parTrans" cxnId="{B79D5AC2-476C-4123-9EFF-0288CEF5B57D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31608AF8-051D-408D-9842-343881968FF9}" type="sibTrans" cxnId="{B79D5AC2-476C-4123-9EFF-0288CEF5B57D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BC380198-D23D-4317-BA0A-F19003434601}">
      <dgm:prSet phldrT="[Текст]" custT="1"/>
      <dgm:spPr/>
      <dgm:t>
        <a:bodyPr lIns="0" rIns="0"/>
        <a:lstStyle/>
        <a:p>
          <a:r>
            <a:rPr lang="ru-RU" sz="2200" b="1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Независимость</a:t>
          </a:r>
          <a:endParaRPr lang="ru-RU" sz="22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17CFF680-928A-401A-8C1E-1039B666A671}" type="parTrans" cxnId="{C74EC199-3866-40BC-9B6A-245E92CCEB59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E8DE7F1A-AE67-4828-B7FE-EC435086CCF1}" type="sibTrans" cxnId="{C74EC199-3866-40BC-9B6A-245E92CCEB59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DFADEFAD-B2CF-40FF-9512-E12D9834F872}">
      <dgm:prSet phldrT="[Текст]" custT="1"/>
      <dgm:spPr/>
      <dgm:t>
        <a:bodyPr/>
        <a:lstStyle/>
        <a:p>
          <a:r>
            <a:rPr lang="ru-RU" sz="2400" b="1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Личностный рост</a:t>
          </a:r>
          <a:endParaRPr lang="ru-RU" sz="24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BAB006B6-AD49-4A36-86B0-76B6D51C883D}" type="parTrans" cxnId="{CB767032-9566-4172-811A-F852A96C060A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AE295175-7082-4647-9BE8-694C5F2D23B1}" type="sibTrans" cxnId="{CB767032-9566-4172-811A-F852A96C060A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DCBFACBA-8743-4A79-B72E-EF55D7ECFBA2}">
      <dgm:prSet custT="1"/>
      <dgm:spPr/>
      <dgm:t>
        <a:bodyPr/>
        <a:lstStyle/>
        <a:p>
          <a:r>
            <a:rPr lang="ru-RU" sz="2400" b="1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Любимое дело</a:t>
          </a:r>
          <a:endParaRPr lang="ru-RU" sz="24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5C21217B-0E68-434E-B055-B9E05FA9F2C6}" type="parTrans" cxnId="{C9F70C4B-E763-41EE-BE26-919889F53A43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B66AC4FC-9E92-493F-BE42-10530E04008B}" type="sibTrans" cxnId="{C9F70C4B-E763-41EE-BE26-919889F53A43}">
      <dgm:prSet/>
      <dgm:spPr/>
      <dgm:t>
        <a:bodyPr/>
        <a:lstStyle/>
        <a:p>
          <a:endParaRPr lang="ru-RU" sz="2400" b="1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91EF2E51-774A-4A81-9047-5FFB8441E98B}" type="pres">
      <dgm:prSet presAssocID="{6FBA795F-9546-4DD3-862F-7918493FFE30}" presName="matrix" presStyleCnt="0">
        <dgm:presLayoutVars>
          <dgm:chMax val="1"/>
          <dgm:dir/>
          <dgm:resizeHandles val="exact"/>
        </dgm:presLayoutVars>
      </dgm:prSet>
      <dgm:spPr/>
    </dgm:pt>
    <dgm:pt modelId="{105C3E5A-E16F-4445-AB39-52AA812329BA}" type="pres">
      <dgm:prSet presAssocID="{6FBA795F-9546-4DD3-862F-7918493FFE30}" presName="diamond" presStyleLbl="bgShp" presStyleIdx="0" presStyleCnt="1" custLinFactNeighborX="629" custLinFactNeighborY="-695"/>
      <dgm:spPr>
        <a:solidFill>
          <a:srgbClr val="3AB9C6"/>
        </a:solidFill>
      </dgm:spPr>
      <dgm:t>
        <a:bodyPr/>
        <a:lstStyle/>
        <a:p>
          <a:endParaRPr lang="ru-RU"/>
        </a:p>
      </dgm:t>
    </dgm:pt>
    <dgm:pt modelId="{0FC5D801-D888-4840-9FF2-E8B4AEC0EED5}" type="pres">
      <dgm:prSet presAssocID="{6FBA795F-9546-4DD3-862F-7918493FFE30}" presName="quad1" presStyleLbl="node1" presStyleIdx="0" presStyleCnt="4" custLinFactNeighborX="3811" custLinFactNeighborY="4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52545B-06B1-49A3-91C7-5E4063A5F47A}" type="pres">
      <dgm:prSet presAssocID="{6FBA795F-9546-4DD3-862F-7918493FFE30}" presName="quad2" presStyleLbl="node1" presStyleIdx="1" presStyleCnt="4" custLinFactNeighborX="3811" custLinFactNeighborY="4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A1DCD2-5625-41AE-9BA8-082F0860BE25}" type="pres">
      <dgm:prSet presAssocID="{6FBA795F-9546-4DD3-862F-7918493FFE30}" presName="quad3" presStyleLbl="node1" presStyleIdx="2" presStyleCnt="4" custLinFactNeighborX="5240" custLinFactNeighborY="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404A2E-777F-481A-B44F-7BFDE506E33E}" type="pres">
      <dgm:prSet presAssocID="{6FBA795F-9546-4DD3-862F-7918493FFE30}" presName="quad4" presStyleLbl="node1" presStyleIdx="3" presStyleCnt="4" custLinFactNeighborX="5240" custLinFactNeighborY="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45DAAF-452F-4CB4-9CE3-4A8B7BD34202}" type="presOf" srcId="{6FBA795F-9546-4DD3-862F-7918493FFE30}" destId="{91EF2E51-774A-4A81-9047-5FFB8441E98B}" srcOrd="0" destOrd="0" presId="urn:microsoft.com/office/officeart/2005/8/layout/matrix3"/>
    <dgm:cxn modelId="{CB767032-9566-4172-811A-F852A96C060A}" srcId="{6FBA795F-9546-4DD3-862F-7918493FFE30}" destId="{DFADEFAD-B2CF-40FF-9512-E12D9834F872}" srcOrd="2" destOrd="0" parTransId="{BAB006B6-AD49-4A36-86B0-76B6D51C883D}" sibTransId="{AE295175-7082-4647-9BE8-694C5F2D23B1}"/>
    <dgm:cxn modelId="{43AE5B9A-1C6A-4342-94B7-8E828878E264}" type="presOf" srcId="{DFADEFAD-B2CF-40FF-9512-E12D9834F872}" destId="{1DA1DCD2-5625-41AE-9BA8-082F0860BE25}" srcOrd="0" destOrd="0" presId="urn:microsoft.com/office/officeart/2005/8/layout/matrix3"/>
    <dgm:cxn modelId="{81DF7498-953F-4B79-AEDB-21794A86256D}" type="presOf" srcId="{BC380198-D23D-4317-BA0A-F19003434601}" destId="{FA52545B-06B1-49A3-91C7-5E4063A5F47A}" srcOrd="0" destOrd="0" presId="urn:microsoft.com/office/officeart/2005/8/layout/matrix3"/>
    <dgm:cxn modelId="{C9F70C4B-E763-41EE-BE26-919889F53A43}" srcId="{6FBA795F-9546-4DD3-862F-7918493FFE30}" destId="{DCBFACBA-8743-4A79-B72E-EF55D7ECFBA2}" srcOrd="3" destOrd="0" parTransId="{5C21217B-0E68-434E-B055-B9E05FA9F2C6}" sibTransId="{B66AC4FC-9E92-493F-BE42-10530E04008B}"/>
    <dgm:cxn modelId="{3DA557B6-63EA-417B-B963-C917C104297B}" type="presOf" srcId="{DCBFACBA-8743-4A79-B72E-EF55D7ECFBA2}" destId="{6D404A2E-777F-481A-B44F-7BFDE506E33E}" srcOrd="0" destOrd="0" presId="urn:microsoft.com/office/officeart/2005/8/layout/matrix3"/>
    <dgm:cxn modelId="{B79D5AC2-476C-4123-9EFF-0288CEF5B57D}" srcId="{6FBA795F-9546-4DD3-862F-7918493FFE30}" destId="{D4A6CF4F-24DF-4CDB-A6CF-2A674F699F96}" srcOrd="0" destOrd="0" parTransId="{D2845C9C-04A2-4395-ACF1-7E163A5F3845}" sibTransId="{31608AF8-051D-408D-9842-343881968FF9}"/>
    <dgm:cxn modelId="{9C35194D-3BCC-4EA2-AFAC-AA14E8D03AC8}" type="presOf" srcId="{D4A6CF4F-24DF-4CDB-A6CF-2A674F699F96}" destId="{0FC5D801-D888-4840-9FF2-E8B4AEC0EED5}" srcOrd="0" destOrd="0" presId="urn:microsoft.com/office/officeart/2005/8/layout/matrix3"/>
    <dgm:cxn modelId="{C74EC199-3866-40BC-9B6A-245E92CCEB59}" srcId="{6FBA795F-9546-4DD3-862F-7918493FFE30}" destId="{BC380198-D23D-4317-BA0A-F19003434601}" srcOrd="1" destOrd="0" parTransId="{17CFF680-928A-401A-8C1E-1039B666A671}" sibTransId="{E8DE7F1A-AE67-4828-B7FE-EC435086CCF1}"/>
    <dgm:cxn modelId="{D177CE92-1137-48B2-A7C0-DFE08B5AC86F}" type="presParOf" srcId="{91EF2E51-774A-4A81-9047-5FFB8441E98B}" destId="{105C3E5A-E16F-4445-AB39-52AA812329BA}" srcOrd="0" destOrd="0" presId="urn:microsoft.com/office/officeart/2005/8/layout/matrix3"/>
    <dgm:cxn modelId="{BE7DC081-82C3-4BA4-926F-17218E40C06A}" type="presParOf" srcId="{91EF2E51-774A-4A81-9047-5FFB8441E98B}" destId="{0FC5D801-D888-4840-9FF2-E8B4AEC0EED5}" srcOrd="1" destOrd="0" presId="urn:microsoft.com/office/officeart/2005/8/layout/matrix3"/>
    <dgm:cxn modelId="{36DA6290-0B62-426D-9DE6-925B28890ED8}" type="presParOf" srcId="{91EF2E51-774A-4A81-9047-5FFB8441E98B}" destId="{FA52545B-06B1-49A3-91C7-5E4063A5F47A}" srcOrd="2" destOrd="0" presId="urn:microsoft.com/office/officeart/2005/8/layout/matrix3"/>
    <dgm:cxn modelId="{BA6CE033-DEFD-4BC4-B992-6B75097A7456}" type="presParOf" srcId="{91EF2E51-774A-4A81-9047-5FFB8441E98B}" destId="{1DA1DCD2-5625-41AE-9BA8-082F0860BE25}" srcOrd="3" destOrd="0" presId="urn:microsoft.com/office/officeart/2005/8/layout/matrix3"/>
    <dgm:cxn modelId="{D54B2FA0-97D5-4A98-8A7E-9D7461949B53}" type="presParOf" srcId="{91EF2E51-774A-4A81-9047-5FFB8441E98B}" destId="{6D404A2E-777F-481A-B44F-7BFDE506E33E}" srcOrd="4" destOrd="0" presId="urn:microsoft.com/office/officeart/2005/8/layout/matrix3"/>
  </dgm:cxnLst>
  <dgm:bg/>
  <dgm:whole/>
  <dgm:extLst>
    <a:ext uri="{C62137D5-CB1D-491B-B009-E17868A290BF}">
      <dgm14:recolorImg xmlns="" xmlns:dgm14="http://schemas.microsoft.com/office/drawing/2010/diagram" val="1"/>
    </a:ex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0A129F-7711-4239-86FB-EB2C8BAADD0B}" type="doc">
      <dgm:prSet loTypeId="urn:microsoft.com/office/officeart/2005/8/layout/default#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25B0D8F-EE94-4171-ABE2-5A4455A26A96}">
      <dgm:prSet phldrT="[Текст]" custT="1"/>
      <dgm:spPr/>
      <dgm:t>
        <a:bodyPr anchor="t" anchorCtr="0"/>
        <a:lstStyle/>
        <a:p>
          <a:pPr algn="ctr">
            <a:spcAft>
              <a:spcPts val="0"/>
            </a:spcAft>
          </a:pPr>
          <a:r>
            <a:rPr lang="ru-RU" sz="1600" b="1" i="0" dirty="0" smtClean="0"/>
            <a:t>Производственное</a:t>
          </a:r>
        </a:p>
        <a:p>
          <a:pPr algn="ctr">
            <a:spcAft>
              <a:spcPts val="0"/>
            </a:spcAft>
          </a:pPr>
          <a:r>
            <a:rPr lang="ru-RU" sz="1600" b="1" i="0" dirty="0" smtClean="0"/>
            <a:t>предпринимательство</a:t>
          </a:r>
        </a:p>
        <a:p>
          <a:pPr algn="just">
            <a:spcAft>
              <a:spcPct val="35000"/>
            </a:spcAft>
          </a:pPr>
          <a:endParaRPr lang="ru-RU" sz="700" b="0" i="0" dirty="0" smtClean="0"/>
        </a:p>
        <a:p>
          <a:pPr algn="just">
            <a:spcAft>
              <a:spcPct val="35000"/>
            </a:spcAft>
          </a:pPr>
          <a:r>
            <a:rPr lang="ru-RU" sz="1500" b="0" i="0" dirty="0" smtClean="0"/>
            <a:t>Главной составной частью производственного предпринимательства является производство продукции, подлежащей последующей реализации потребителям.</a:t>
          </a:r>
          <a:r>
            <a:rPr lang="ru-RU" sz="1600" b="0" i="0" dirty="0" smtClean="0"/>
            <a:t> </a:t>
          </a:r>
          <a:endParaRPr lang="ru-RU" sz="1600" b="0" dirty="0"/>
        </a:p>
      </dgm:t>
    </dgm:pt>
    <dgm:pt modelId="{767ADF15-74F0-4CC2-B346-FBA4B2B2ADB8}" type="parTrans" cxnId="{0BDEB9BE-EE84-49D8-B1FC-79C7EF5D5639}">
      <dgm:prSet/>
      <dgm:spPr/>
      <dgm:t>
        <a:bodyPr/>
        <a:lstStyle/>
        <a:p>
          <a:endParaRPr lang="ru-RU" sz="2400" b="0"/>
        </a:p>
      </dgm:t>
    </dgm:pt>
    <dgm:pt modelId="{7692A589-6A58-439A-B7FE-C7248B378929}" type="sibTrans" cxnId="{0BDEB9BE-EE84-49D8-B1FC-79C7EF5D5639}">
      <dgm:prSet/>
      <dgm:spPr/>
      <dgm:t>
        <a:bodyPr/>
        <a:lstStyle/>
        <a:p>
          <a:endParaRPr lang="ru-RU" sz="2400" b="0"/>
        </a:p>
      </dgm:t>
    </dgm:pt>
    <dgm:pt modelId="{1EEF4715-2D22-4A04-B6A3-2110AD78569B}">
      <dgm:prSet phldrT="[Текст]" custT="1"/>
      <dgm:spPr/>
      <dgm:t>
        <a:bodyPr anchor="t" anchorCtr="0"/>
        <a:lstStyle/>
        <a:p>
          <a:pPr algn="ctr"/>
          <a:r>
            <a:rPr lang="ru-RU" sz="1600" b="1" dirty="0" smtClean="0">
              <a:latin typeface="+mn-lt"/>
            </a:rPr>
            <a:t>Финансово-кредитное предпринимательство</a:t>
          </a:r>
        </a:p>
        <a:p>
          <a:pPr algn="ctr"/>
          <a:endParaRPr kumimoji="0" lang="ru-RU" altLang="ru-RU" sz="600" b="0" i="0" u="none" strike="noStrike" cap="none" normalizeH="0" baseline="0" dirty="0" smtClean="0">
            <a:ln/>
            <a:effectLst/>
            <a:latin typeface="+mn-lt"/>
          </a:endParaRPr>
        </a:p>
        <a:p>
          <a:pPr algn="just"/>
          <a:r>
            <a:rPr kumimoji="0" lang="ru-RU" altLang="ru-RU" sz="1500" b="0" i="0" u="none" strike="noStrike" cap="none" normalizeH="0" baseline="0" dirty="0" smtClean="0">
              <a:ln/>
              <a:effectLst/>
              <a:latin typeface="+mn-lt"/>
            </a:rPr>
            <a:t>Является разновидностью коммерческого предпринимательства. Объектом купли-продажи выступают деньги, валюта, ценные бумаги.</a:t>
          </a:r>
          <a:endParaRPr lang="ru-RU" sz="1500" b="0" dirty="0">
            <a:latin typeface="+mn-lt"/>
          </a:endParaRPr>
        </a:p>
      </dgm:t>
    </dgm:pt>
    <dgm:pt modelId="{4CFB0490-858D-4136-916C-4850660EAECF}" type="parTrans" cxnId="{CBD3154A-BA7D-43DF-9026-2D07E85B8278}">
      <dgm:prSet/>
      <dgm:spPr/>
      <dgm:t>
        <a:bodyPr/>
        <a:lstStyle/>
        <a:p>
          <a:endParaRPr lang="ru-RU" sz="2400" b="0"/>
        </a:p>
      </dgm:t>
    </dgm:pt>
    <dgm:pt modelId="{1C49EF59-06B7-4DA8-A29F-D272B8F62506}" type="sibTrans" cxnId="{CBD3154A-BA7D-43DF-9026-2D07E85B8278}">
      <dgm:prSet/>
      <dgm:spPr/>
      <dgm:t>
        <a:bodyPr/>
        <a:lstStyle/>
        <a:p>
          <a:endParaRPr lang="ru-RU" sz="2400" b="0"/>
        </a:p>
      </dgm:t>
    </dgm:pt>
    <dgm:pt modelId="{2D302862-7AAE-4602-BB85-EA697D34DBB9}">
      <dgm:prSet phldrT="[Текст]" custT="1"/>
      <dgm:spPr/>
      <dgm:t>
        <a:bodyPr anchor="t" anchorCtr="0"/>
        <a:lstStyle/>
        <a:p>
          <a:r>
            <a:rPr lang="ru-RU" sz="1600" b="1" dirty="0" smtClean="0"/>
            <a:t>Страховое предпринимательство</a:t>
          </a:r>
        </a:p>
        <a:p>
          <a:endParaRPr lang="ru-RU" sz="1000" b="0" dirty="0" smtClean="0"/>
        </a:p>
        <a:p>
          <a:r>
            <a:rPr lang="ru-RU" sz="1500" b="0" dirty="0" smtClean="0"/>
            <a:t>Купля-продажа страховых услуг</a:t>
          </a:r>
          <a:endParaRPr lang="ru-RU" sz="1500" b="0" dirty="0"/>
        </a:p>
      </dgm:t>
    </dgm:pt>
    <dgm:pt modelId="{51242961-A8BB-463C-AD3E-2867D03E4EFA}" type="parTrans" cxnId="{298936C3-0623-4982-879A-17184CD50541}">
      <dgm:prSet/>
      <dgm:spPr/>
      <dgm:t>
        <a:bodyPr/>
        <a:lstStyle/>
        <a:p>
          <a:endParaRPr lang="ru-RU" sz="2400" b="0"/>
        </a:p>
      </dgm:t>
    </dgm:pt>
    <dgm:pt modelId="{84E3EB59-5942-4428-90B3-5C2CACBF596F}" type="sibTrans" cxnId="{298936C3-0623-4982-879A-17184CD50541}">
      <dgm:prSet/>
      <dgm:spPr/>
      <dgm:t>
        <a:bodyPr/>
        <a:lstStyle/>
        <a:p>
          <a:endParaRPr lang="ru-RU" sz="2400" b="0"/>
        </a:p>
      </dgm:t>
    </dgm:pt>
    <dgm:pt modelId="{738B4086-BC81-44AD-A3F9-BB293EFED8DD}">
      <dgm:prSet custT="1"/>
      <dgm:spPr/>
      <dgm:t>
        <a:bodyPr anchor="t" anchorCtr="0"/>
        <a:lstStyle/>
        <a:p>
          <a:pPr algn="ctr"/>
          <a:r>
            <a:rPr lang="ru-RU" sz="1600" b="1" i="0" dirty="0" smtClean="0"/>
            <a:t>Коммерческое предпринимательство</a:t>
          </a:r>
        </a:p>
        <a:p>
          <a:pPr algn="ctr"/>
          <a:endParaRPr lang="ru-RU" sz="700" b="0" i="0" dirty="0" smtClean="0"/>
        </a:p>
        <a:p>
          <a:pPr algn="just"/>
          <a:r>
            <a:rPr lang="ru-RU" sz="1500" b="0" i="0" dirty="0" smtClean="0"/>
            <a:t>Связано с куплей-продажей товаров, товарообменными, товарно-денежными операциями</a:t>
          </a:r>
        </a:p>
      </dgm:t>
    </dgm:pt>
    <dgm:pt modelId="{C4086BD4-8C0A-44C9-B6C1-78B2484C9F8E}" type="parTrans" cxnId="{496CBADC-C8D9-4512-AC62-72E13F9C5981}">
      <dgm:prSet/>
      <dgm:spPr/>
      <dgm:t>
        <a:bodyPr/>
        <a:lstStyle/>
        <a:p>
          <a:endParaRPr lang="ru-RU" sz="2400" b="0"/>
        </a:p>
      </dgm:t>
    </dgm:pt>
    <dgm:pt modelId="{1254ED6D-03B5-41B7-B4F0-308DDE905BF2}" type="sibTrans" cxnId="{496CBADC-C8D9-4512-AC62-72E13F9C5981}">
      <dgm:prSet/>
      <dgm:spPr/>
      <dgm:t>
        <a:bodyPr/>
        <a:lstStyle/>
        <a:p>
          <a:endParaRPr lang="ru-RU" sz="2400" b="0"/>
        </a:p>
      </dgm:t>
    </dgm:pt>
    <dgm:pt modelId="{4A2CD1BB-770A-489E-954A-962ED3F2984F}">
      <dgm:prSet custT="1"/>
      <dgm:spPr/>
      <dgm:t>
        <a:bodyPr anchor="t" anchorCtr="0"/>
        <a:lstStyle/>
        <a:p>
          <a:pPr algn="ctr"/>
          <a:r>
            <a:rPr lang="ru-RU" sz="1600" b="1" dirty="0" smtClean="0"/>
            <a:t>Посредническое предпринимательство</a:t>
          </a:r>
        </a:p>
        <a:p>
          <a:pPr algn="ctr"/>
          <a:endParaRPr lang="ru-RU" sz="1100" b="0" dirty="0" smtClean="0"/>
        </a:p>
        <a:p>
          <a:pPr algn="just"/>
          <a:r>
            <a:rPr lang="ru-RU" sz="1500" b="0" dirty="0" smtClean="0"/>
            <a:t>Появляется в деятельности, соединяющей заинтересованные во взаимной сделке стороны</a:t>
          </a:r>
          <a:endParaRPr lang="ru-RU" sz="1500" b="0" dirty="0"/>
        </a:p>
      </dgm:t>
    </dgm:pt>
    <dgm:pt modelId="{07C0C413-6C32-42DC-B507-68893F80A472}" type="parTrans" cxnId="{773A8E78-27F4-4FC8-A752-0938AF721451}">
      <dgm:prSet/>
      <dgm:spPr/>
      <dgm:t>
        <a:bodyPr/>
        <a:lstStyle/>
        <a:p>
          <a:endParaRPr lang="ru-RU" sz="2400" b="0"/>
        </a:p>
      </dgm:t>
    </dgm:pt>
    <dgm:pt modelId="{52EFC7AF-A9C9-416D-B7CF-F6EF1CFA7D53}" type="sibTrans" cxnId="{773A8E78-27F4-4FC8-A752-0938AF721451}">
      <dgm:prSet/>
      <dgm:spPr/>
      <dgm:t>
        <a:bodyPr/>
        <a:lstStyle/>
        <a:p>
          <a:endParaRPr lang="ru-RU" sz="2400" b="0"/>
        </a:p>
      </dgm:t>
    </dgm:pt>
    <dgm:pt modelId="{9792E564-86BA-450F-B763-75D4363117D4}">
      <dgm:prSet custT="1"/>
      <dgm:spPr/>
      <dgm:t>
        <a:bodyPr anchor="t" anchorCtr="0"/>
        <a:lstStyle/>
        <a:p>
          <a:pPr algn="ctr"/>
          <a:r>
            <a:rPr lang="ru-RU" sz="1600" b="1" dirty="0" smtClean="0"/>
            <a:t>Консультативное предпринимательство</a:t>
          </a:r>
        </a:p>
        <a:p>
          <a:pPr algn="ctr"/>
          <a:endParaRPr lang="ru-RU" sz="900" dirty="0" smtClean="0"/>
        </a:p>
        <a:p>
          <a:pPr algn="just"/>
          <a:r>
            <a:rPr lang="ru-RU" sz="1500" dirty="0" smtClean="0"/>
            <a:t>Предоставление независимых советов и помощи по вопросам управления, включая определение и оценку проблем, рекомендацию соответствующих мер и помощь в их реализации</a:t>
          </a:r>
          <a:endParaRPr lang="ru-RU" sz="1500" dirty="0"/>
        </a:p>
      </dgm:t>
    </dgm:pt>
    <dgm:pt modelId="{87478914-86F5-4442-8F3B-67608C2208F8}" type="parTrans" cxnId="{35A839D0-825C-4762-8A99-4F7B5000A012}">
      <dgm:prSet/>
      <dgm:spPr/>
      <dgm:t>
        <a:bodyPr/>
        <a:lstStyle/>
        <a:p>
          <a:endParaRPr lang="ru-RU" sz="2400"/>
        </a:p>
      </dgm:t>
    </dgm:pt>
    <dgm:pt modelId="{66E973A3-5FD9-4BD8-AB1F-C225A8EAE92C}" type="sibTrans" cxnId="{35A839D0-825C-4762-8A99-4F7B5000A012}">
      <dgm:prSet/>
      <dgm:spPr/>
      <dgm:t>
        <a:bodyPr/>
        <a:lstStyle/>
        <a:p>
          <a:endParaRPr lang="ru-RU" sz="2400"/>
        </a:p>
      </dgm:t>
    </dgm:pt>
    <dgm:pt modelId="{1DF498F8-0649-4A26-834B-D705D0B705D6}" type="pres">
      <dgm:prSet presAssocID="{540A129F-7711-4239-86FB-EB2C8BAADD0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5870DF-5219-4872-9179-B25994877161}" type="pres">
      <dgm:prSet presAssocID="{525B0D8F-EE94-4171-ABE2-5A4455A26A96}" presName="node" presStyleLbl="node1" presStyleIdx="0" presStyleCnt="6" custScaleX="134216" custScaleY="1215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7EDE06-6103-4720-AF6A-372D39241E38}" type="pres">
      <dgm:prSet presAssocID="{7692A589-6A58-439A-B7FE-C7248B378929}" presName="sibTrans" presStyleCnt="0"/>
      <dgm:spPr/>
    </dgm:pt>
    <dgm:pt modelId="{9C9D807D-CE24-41D4-8BB8-02EFB3931A3E}" type="pres">
      <dgm:prSet presAssocID="{1EEF4715-2D22-4A04-B6A3-2110AD78569B}" presName="node" presStyleLbl="node1" presStyleIdx="1" presStyleCnt="6" custScaleX="132763" custScaleY="1215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AAF843-08B4-4B89-84CF-BFCD0B451BE9}" type="pres">
      <dgm:prSet presAssocID="{1C49EF59-06B7-4DA8-A29F-D272B8F62506}" presName="sibTrans" presStyleCnt="0"/>
      <dgm:spPr/>
    </dgm:pt>
    <dgm:pt modelId="{4CE87913-94DD-4FDB-B727-A9D2D9558A68}" type="pres">
      <dgm:prSet presAssocID="{738B4086-BC81-44AD-A3F9-BB293EFED8DD}" presName="node" presStyleLbl="node1" presStyleIdx="2" presStyleCnt="6" custScaleX="134216" custScaleY="777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647342-C50B-4C8F-8C4D-12331A9C9729}" type="pres">
      <dgm:prSet presAssocID="{1254ED6D-03B5-41B7-B4F0-308DDE905BF2}" presName="sibTrans" presStyleCnt="0"/>
      <dgm:spPr/>
    </dgm:pt>
    <dgm:pt modelId="{B6B4681C-B03E-4751-933A-A2E5F9154A72}" type="pres">
      <dgm:prSet presAssocID="{2D302862-7AAE-4602-BB85-EA697D34DBB9}" presName="node" presStyleLbl="node1" presStyleIdx="3" presStyleCnt="6" custScaleX="131361" custScaleY="777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8DC364-95B1-43E4-8ABB-BCE9EF162C65}" type="pres">
      <dgm:prSet presAssocID="{84E3EB59-5942-4428-90B3-5C2CACBF596F}" presName="sibTrans" presStyleCnt="0"/>
      <dgm:spPr/>
    </dgm:pt>
    <dgm:pt modelId="{FA51B255-FD52-4FC0-BB3D-2D413130CAD4}" type="pres">
      <dgm:prSet presAssocID="{4A2CD1BB-770A-489E-954A-962ED3F2984F}" presName="node" presStyleLbl="node1" presStyleIdx="4" presStyleCnt="6" custScaleX="134216" custScaleY="114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0A0DBC-99DA-4274-BC30-62382B0C0543}" type="pres">
      <dgm:prSet presAssocID="{52EFC7AF-A9C9-416D-B7CF-F6EF1CFA7D53}" presName="sibTrans" presStyleCnt="0"/>
      <dgm:spPr/>
    </dgm:pt>
    <dgm:pt modelId="{0289E887-DE90-4B83-B0F7-A2A4B3F75A33}" type="pres">
      <dgm:prSet presAssocID="{9792E564-86BA-450F-B763-75D4363117D4}" presName="node" presStyleLbl="node1" presStyleIdx="5" presStyleCnt="6" custScaleX="132763" custScaleY="114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06D0DE-6A22-4A53-9551-DF15DADF5930}" type="presOf" srcId="{540A129F-7711-4239-86FB-EB2C8BAADD0B}" destId="{1DF498F8-0649-4A26-834B-D705D0B705D6}" srcOrd="0" destOrd="0" presId="urn:microsoft.com/office/officeart/2005/8/layout/default#4"/>
    <dgm:cxn modelId="{773A8E78-27F4-4FC8-A752-0938AF721451}" srcId="{540A129F-7711-4239-86FB-EB2C8BAADD0B}" destId="{4A2CD1BB-770A-489E-954A-962ED3F2984F}" srcOrd="4" destOrd="0" parTransId="{07C0C413-6C32-42DC-B507-68893F80A472}" sibTransId="{52EFC7AF-A9C9-416D-B7CF-F6EF1CFA7D53}"/>
    <dgm:cxn modelId="{0BDEB9BE-EE84-49D8-B1FC-79C7EF5D5639}" srcId="{540A129F-7711-4239-86FB-EB2C8BAADD0B}" destId="{525B0D8F-EE94-4171-ABE2-5A4455A26A96}" srcOrd="0" destOrd="0" parTransId="{767ADF15-74F0-4CC2-B346-FBA4B2B2ADB8}" sibTransId="{7692A589-6A58-439A-B7FE-C7248B378929}"/>
    <dgm:cxn modelId="{298936C3-0623-4982-879A-17184CD50541}" srcId="{540A129F-7711-4239-86FB-EB2C8BAADD0B}" destId="{2D302862-7AAE-4602-BB85-EA697D34DBB9}" srcOrd="3" destOrd="0" parTransId="{51242961-A8BB-463C-AD3E-2867D03E4EFA}" sibTransId="{84E3EB59-5942-4428-90B3-5C2CACBF596F}"/>
    <dgm:cxn modelId="{DDAFD510-A518-4771-B807-1EB797E95FC1}" type="presOf" srcId="{9792E564-86BA-450F-B763-75D4363117D4}" destId="{0289E887-DE90-4B83-B0F7-A2A4B3F75A33}" srcOrd="0" destOrd="0" presId="urn:microsoft.com/office/officeart/2005/8/layout/default#4"/>
    <dgm:cxn modelId="{35A839D0-825C-4762-8A99-4F7B5000A012}" srcId="{540A129F-7711-4239-86FB-EB2C8BAADD0B}" destId="{9792E564-86BA-450F-B763-75D4363117D4}" srcOrd="5" destOrd="0" parTransId="{87478914-86F5-4442-8F3B-67608C2208F8}" sibTransId="{66E973A3-5FD9-4BD8-AB1F-C225A8EAE92C}"/>
    <dgm:cxn modelId="{277EF3C7-B084-4B0A-B1C6-FBF229DEC252}" type="presOf" srcId="{738B4086-BC81-44AD-A3F9-BB293EFED8DD}" destId="{4CE87913-94DD-4FDB-B727-A9D2D9558A68}" srcOrd="0" destOrd="0" presId="urn:microsoft.com/office/officeart/2005/8/layout/default#4"/>
    <dgm:cxn modelId="{C99F987F-D962-433E-BB28-5A880AE0C0BA}" type="presOf" srcId="{1EEF4715-2D22-4A04-B6A3-2110AD78569B}" destId="{9C9D807D-CE24-41D4-8BB8-02EFB3931A3E}" srcOrd="0" destOrd="0" presId="urn:microsoft.com/office/officeart/2005/8/layout/default#4"/>
    <dgm:cxn modelId="{D5F7E198-9ACA-4F99-AFEF-691EE6D10FC3}" type="presOf" srcId="{2D302862-7AAE-4602-BB85-EA697D34DBB9}" destId="{B6B4681C-B03E-4751-933A-A2E5F9154A72}" srcOrd="0" destOrd="0" presId="urn:microsoft.com/office/officeart/2005/8/layout/default#4"/>
    <dgm:cxn modelId="{446D9261-2F44-4C3B-8E41-D7823D8569ED}" type="presOf" srcId="{525B0D8F-EE94-4171-ABE2-5A4455A26A96}" destId="{875870DF-5219-4872-9179-B25994877161}" srcOrd="0" destOrd="0" presId="urn:microsoft.com/office/officeart/2005/8/layout/default#4"/>
    <dgm:cxn modelId="{DD0415FE-4660-41B4-A346-118AF0D29DE3}" type="presOf" srcId="{4A2CD1BB-770A-489E-954A-962ED3F2984F}" destId="{FA51B255-FD52-4FC0-BB3D-2D413130CAD4}" srcOrd="0" destOrd="0" presId="urn:microsoft.com/office/officeart/2005/8/layout/default#4"/>
    <dgm:cxn modelId="{496CBADC-C8D9-4512-AC62-72E13F9C5981}" srcId="{540A129F-7711-4239-86FB-EB2C8BAADD0B}" destId="{738B4086-BC81-44AD-A3F9-BB293EFED8DD}" srcOrd="2" destOrd="0" parTransId="{C4086BD4-8C0A-44C9-B6C1-78B2484C9F8E}" sibTransId="{1254ED6D-03B5-41B7-B4F0-308DDE905BF2}"/>
    <dgm:cxn modelId="{CBD3154A-BA7D-43DF-9026-2D07E85B8278}" srcId="{540A129F-7711-4239-86FB-EB2C8BAADD0B}" destId="{1EEF4715-2D22-4A04-B6A3-2110AD78569B}" srcOrd="1" destOrd="0" parTransId="{4CFB0490-858D-4136-916C-4850660EAECF}" sibTransId="{1C49EF59-06B7-4DA8-A29F-D272B8F62506}"/>
    <dgm:cxn modelId="{1E014854-3F06-4FF7-A92D-CB65DBEA96C2}" type="presParOf" srcId="{1DF498F8-0649-4A26-834B-D705D0B705D6}" destId="{875870DF-5219-4872-9179-B25994877161}" srcOrd="0" destOrd="0" presId="urn:microsoft.com/office/officeart/2005/8/layout/default#4"/>
    <dgm:cxn modelId="{E431AE80-E7D2-482F-B9B5-FEAA777877CE}" type="presParOf" srcId="{1DF498F8-0649-4A26-834B-D705D0B705D6}" destId="{D87EDE06-6103-4720-AF6A-372D39241E38}" srcOrd="1" destOrd="0" presId="urn:microsoft.com/office/officeart/2005/8/layout/default#4"/>
    <dgm:cxn modelId="{DA426AC6-D995-455C-BB48-37871E1C79A8}" type="presParOf" srcId="{1DF498F8-0649-4A26-834B-D705D0B705D6}" destId="{9C9D807D-CE24-41D4-8BB8-02EFB3931A3E}" srcOrd="2" destOrd="0" presId="urn:microsoft.com/office/officeart/2005/8/layout/default#4"/>
    <dgm:cxn modelId="{FD44A625-F9CF-476F-AE90-E60E216357F2}" type="presParOf" srcId="{1DF498F8-0649-4A26-834B-D705D0B705D6}" destId="{45AAF843-08B4-4B89-84CF-BFCD0B451BE9}" srcOrd="3" destOrd="0" presId="urn:microsoft.com/office/officeart/2005/8/layout/default#4"/>
    <dgm:cxn modelId="{5CA48939-756D-4DC2-944E-C53397235E04}" type="presParOf" srcId="{1DF498F8-0649-4A26-834B-D705D0B705D6}" destId="{4CE87913-94DD-4FDB-B727-A9D2D9558A68}" srcOrd="4" destOrd="0" presId="urn:microsoft.com/office/officeart/2005/8/layout/default#4"/>
    <dgm:cxn modelId="{61776777-86D4-4360-AFC7-4089973873C9}" type="presParOf" srcId="{1DF498F8-0649-4A26-834B-D705D0B705D6}" destId="{E9647342-C50B-4C8F-8C4D-12331A9C9729}" srcOrd="5" destOrd="0" presId="urn:microsoft.com/office/officeart/2005/8/layout/default#4"/>
    <dgm:cxn modelId="{6C63342F-D3ED-4E84-9CC2-08376E8A1F02}" type="presParOf" srcId="{1DF498F8-0649-4A26-834B-D705D0B705D6}" destId="{B6B4681C-B03E-4751-933A-A2E5F9154A72}" srcOrd="6" destOrd="0" presId="urn:microsoft.com/office/officeart/2005/8/layout/default#4"/>
    <dgm:cxn modelId="{AB512E92-A7A4-4A09-9AA8-FDA19C0ED686}" type="presParOf" srcId="{1DF498F8-0649-4A26-834B-D705D0B705D6}" destId="{C78DC364-95B1-43E4-8ABB-BCE9EF162C65}" srcOrd="7" destOrd="0" presId="urn:microsoft.com/office/officeart/2005/8/layout/default#4"/>
    <dgm:cxn modelId="{3C831480-9F30-4FC1-9186-FF6A10C3022F}" type="presParOf" srcId="{1DF498F8-0649-4A26-834B-D705D0B705D6}" destId="{FA51B255-FD52-4FC0-BB3D-2D413130CAD4}" srcOrd="8" destOrd="0" presId="urn:microsoft.com/office/officeart/2005/8/layout/default#4"/>
    <dgm:cxn modelId="{9690B4FD-3AF5-4477-A82C-64C213F35B21}" type="presParOf" srcId="{1DF498F8-0649-4A26-834B-D705D0B705D6}" destId="{590A0DBC-99DA-4274-BC30-62382B0C0543}" srcOrd="9" destOrd="0" presId="urn:microsoft.com/office/officeart/2005/8/layout/default#4"/>
    <dgm:cxn modelId="{707EA364-66D6-4E0C-83EC-36600BE4FA3A}" type="presParOf" srcId="{1DF498F8-0649-4A26-834B-D705D0B705D6}" destId="{0289E887-DE90-4B83-B0F7-A2A4B3F75A33}" srcOrd="10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EB6280-CB05-456B-878D-C704B350EB74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989BDC-80C5-4225-B632-329037F32FBA}">
      <dgm:prSet phldrT="[Текст]"/>
      <dgm:spPr/>
      <dgm:t>
        <a:bodyPr tIns="0"/>
        <a:lstStyle/>
        <a:p>
          <a:r>
            <a:rPr lang="ru-RU" altLang="ru-RU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Ресурсная функция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704A752F-81A2-42D3-85B4-CECFDD829035}" type="parTrans" cxnId="{9443FAEF-3DEB-4ACA-BF11-6C3FF4856A1E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49908C08-33FF-4374-AAAC-CEAF966A8AB6}" type="sibTrans" cxnId="{9443FAEF-3DEB-4ACA-BF11-6C3FF4856A1E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0B63E271-42FD-42C4-A1ED-42A3BB7E91B2}">
      <dgm:prSet phldrT="[Текст]"/>
      <dgm:spPr/>
      <dgm:t>
        <a:bodyPr/>
        <a:lstStyle/>
        <a:p>
          <a:r>
            <a:rPr lang="ru-RU" alt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Соединение материальных, трудовых, информационных, финансовых, интеллектуальных и др.  ресурсов  в единое целое</a:t>
          </a:r>
          <a:endParaRPr lang="ru-RU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8D93529D-915C-4545-8BEB-DF0AE0D28A47}" type="parTrans" cxnId="{A71B07D7-49FD-4C56-86EA-71DA87470ACF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DB480FFF-B02A-4F10-B6FB-948B0753F156}" type="sibTrans" cxnId="{A71B07D7-49FD-4C56-86EA-71DA87470ACF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61A38FC8-B9E7-48E9-AA14-E2F03A1C3D6C}">
      <dgm:prSet phldrT="[Текст]"/>
      <dgm:spPr/>
      <dgm:t>
        <a:bodyPr/>
        <a:lstStyle/>
        <a:p>
          <a:r>
            <a:rPr lang="ru-RU" altLang="ru-RU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Организационная функция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42BDE673-D0B7-40F1-9CB4-7A75CF0A90B2}" type="parTrans" cxnId="{C95E7FA1-9D2E-49F0-93D6-BA40872518E7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B0956EEC-3966-4D28-8B6A-ACA96D17FA95}" type="sibTrans" cxnId="{C95E7FA1-9D2E-49F0-93D6-BA40872518E7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98C4EAC1-063E-4F0C-B203-E6C1BE4AEC90}">
      <dgm:prSet phldrT="[Текст]"/>
      <dgm:spPr/>
      <dgm:t>
        <a:bodyPr/>
        <a:lstStyle/>
        <a:p>
          <a:r>
            <a:rPr lang="ru-RU" b="0" dirty="0" smtClean="0">
              <a:effectLst/>
              <a:latin typeface="Georgia" panose="02040502050405020303" pitchFamily="18" charset="0"/>
            </a:rPr>
            <a:t>Принятие самостоятельных решений об организации собственного дела, формировании стратегии, выборе стиля управления</a:t>
          </a:r>
          <a:endParaRPr lang="ru-RU" b="0" dirty="0">
            <a:effectLst/>
            <a:latin typeface="Georgia" panose="02040502050405020303" pitchFamily="18" charset="0"/>
          </a:endParaRPr>
        </a:p>
      </dgm:t>
    </dgm:pt>
    <dgm:pt modelId="{A7B33C05-E475-4FBD-A8FF-47C1A10D10CC}" type="parTrans" cxnId="{47A28FC5-9DD4-4B22-8C04-CC6E9BC65E79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8B45E71F-85C9-4B1F-B368-CFEF9CAB2B67}" type="sibTrans" cxnId="{47A28FC5-9DD4-4B22-8C04-CC6E9BC65E79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0F5C19E9-68B1-499E-9323-4E9D6828FB28}">
      <dgm:prSet phldrT="[Текст]"/>
      <dgm:spPr/>
      <dgm:t>
        <a:bodyPr/>
        <a:lstStyle/>
        <a:p>
          <a:r>
            <a:rPr lang="ru-RU" altLang="ru-RU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Творческая функция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1BDE129B-CB1E-4D76-AD45-C685F22A654C}" type="parTrans" cxnId="{09667772-FCB8-4D21-A69F-63A8E7E2B246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53D50EEE-56F3-4D32-981E-EA2EB21A2EAB}" type="sibTrans" cxnId="{09667772-FCB8-4D21-A69F-63A8E7E2B246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C0A479D5-57BE-4FAC-98E3-04508B3B7057}">
      <dgm:prSet phldrT="[Текст]"/>
      <dgm:spPr/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Создание инновационных продуктов и услуг, новых креативных решений для бизнеса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C2E6836C-EA2D-4AD8-B35C-25412FC7C1E3}" type="parTrans" cxnId="{37BD5828-6174-45AD-8C19-424598D62114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99DA80E6-D4BD-45C3-A53B-791F9B9D5D9E}" type="sibTrans" cxnId="{37BD5828-6174-45AD-8C19-424598D62114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gm:t>
    </dgm:pt>
    <dgm:pt modelId="{7EA7AF87-2A3F-4995-99DB-B7492F831CD0}" type="pres">
      <dgm:prSet presAssocID="{EFEB6280-CB05-456B-878D-C704B350EB74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4489A0-D9CF-41A0-9A14-24D848E75712}" type="pres">
      <dgm:prSet presAssocID="{1C989BDC-80C5-4225-B632-329037F32FBA}" presName="compNode" presStyleCnt="0"/>
      <dgm:spPr/>
    </dgm:pt>
    <dgm:pt modelId="{EEEA2CD6-E91A-4E68-A7AB-D4F352B7D752}" type="pres">
      <dgm:prSet presAssocID="{1C989BDC-80C5-4225-B632-329037F32FBA}" presName="aNode" presStyleLbl="bgShp" presStyleIdx="0" presStyleCnt="3"/>
      <dgm:spPr/>
      <dgm:t>
        <a:bodyPr/>
        <a:lstStyle/>
        <a:p>
          <a:endParaRPr lang="ru-RU"/>
        </a:p>
      </dgm:t>
    </dgm:pt>
    <dgm:pt modelId="{D13AE0FD-4E8F-438D-AEF0-167C879E7B22}" type="pres">
      <dgm:prSet presAssocID="{1C989BDC-80C5-4225-B632-329037F32FBA}" presName="textNode" presStyleLbl="bgShp" presStyleIdx="0" presStyleCnt="3"/>
      <dgm:spPr/>
      <dgm:t>
        <a:bodyPr/>
        <a:lstStyle/>
        <a:p>
          <a:endParaRPr lang="ru-RU"/>
        </a:p>
      </dgm:t>
    </dgm:pt>
    <dgm:pt modelId="{A9EF8853-4CB2-4888-8B4F-B59405812988}" type="pres">
      <dgm:prSet presAssocID="{1C989BDC-80C5-4225-B632-329037F32FBA}" presName="compChildNode" presStyleCnt="0"/>
      <dgm:spPr/>
    </dgm:pt>
    <dgm:pt modelId="{12524541-B747-4234-809B-050C16A00E5D}" type="pres">
      <dgm:prSet presAssocID="{1C989BDC-80C5-4225-B632-329037F32FBA}" presName="theInnerList" presStyleCnt="0"/>
      <dgm:spPr/>
    </dgm:pt>
    <dgm:pt modelId="{E15FD57E-2E73-4ACB-9067-B388B2AFAA8A}" type="pres">
      <dgm:prSet presAssocID="{0B63E271-42FD-42C4-A1ED-42A3BB7E91B2}" presName="childNode" presStyleLbl="node1" presStyleIdx="0" presStyleCnt="3" custScaleX="109508" custScaleY="89689" custLinFactNeighborX="-1185" custLinFactNeighborY="-150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B3A270-7A5F-4E5A-8127-88ED42E51DA9}" type="pres">
      <dgm:prSet presAssocID="{1C989BDC-80C5-4225-B632-329037F32FBA}" presName="aSpace" presStyleCnt="0"/>
      <dgm:spPr/>
    </dgm:pt>
    <dgm:pt modelId="{22E7712D-F8BB-4222-923C-0293E31E69FA}" type="pres">
      <dgm:prSet presAssocID="{61A38FC8-B9E7-48E9-AA14-E2F03A1C3D6C}" presName="compNode" presStyleCnt="0"/>
      <dgm:spPr/>
    </dgm:pt>
    <dgm:pt modelId="{BA838567-00AB-4816-929E-8B3DF213184E}" type="pres">
      <dgm:prSet presAssocID="{61A38FC8-B9E7-48E9-AA14-E2F03A1C3D6C}" presName="aNode" presStyleLbl="bgShp" presStyleIdx="1" presStyleCnt="3"/>
      <dgm:spPr/>
      <dgm:t>
        <a:bodyPr/>
        <a:lstStyle/>
        <a:p>
          <a:endParaRPr lang="ru-RU"/>
        </a:p>
      </dgm:t>
    </dgm:pt>
    <dgm:pt modelId="{BDCFD1F7-EBC3-4D10-8F13-81B453247B4B}" type="pres">
      <dgm:prSet presAssocID="{61A38FC8-B9E7-48E9-AA14-E2F03A1C3D6C}" presName="textNode" presStyleLbl="bgShp" presStyleIdx="1" presStyleCnt="3"/>
      <dgm:spPr/>
      <dgm:t>
        <a:bodyPr/>
        <a:lstStyle/>
        <a:p>
          <a:endParaRPr lang="ru-RU"/>
        </a:p>
      </dgm:t>
    </dgm:pt>
    <dgm:pt modelId="{B1346B96-5383-41AB-B84C-0481E6A51C36}" type="pres">
      <dgm:prSet presAssocID="{61A38FC8-B9E7-48E9-AA14-E2F03A1C3D6C}" presName="compChildNode" presStyleCnt="0"/>
      <dgm:spPr/>
    </dgm:pt>
    <dgm:pt modelId="{BFFF6D8B-89F3-491B-9A50-B668982BF533}" type="pres">
      <dgm:prSet presAssocID="{61A38FC8-B9E7-48E9-AA14-E2F03A1C3D6C}" presName="theInnerList" presStyleCnt="0"/>
      <dgm:spPr/>
    </dgm:pt>
    <dgm:pt modelId="{7B576098-D0CE-4E79-BE48-F58D6A795D69}" type="pres">
      <dgm:prSet presAssocID="{98C4EAC1-063E-4F0C-B203-E6C1BE4AEC90}" presName="childNode" presStyleLbl="node1" presStyleIdx="1" presStyleCnt="3" custScaleY="93564" custLinFactNeighborX="-717" custLinFactNeighborY="-122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EFBFA-D4EE-4371-B965-8218AE47AC1B}" type="pres">
      <dgm:prSet presAssocID="{61A38FC8-B9E7-48E9-AA14-E2F03A1C3D6C}" presName="aSpace" presStyleCnt="0"/>
      <dgm:spPr/>
    </dgm:pt>
    <dgm:pt modelId="{5CBDE0BB-1D16-45AB-831A-DA4CCD54BA53}" type="pres">
      <dgm:prSet presAssocID="{0F5C19E9-68B1-499E-9323-4E9D6828FB28}" presName="compNode" presStyleCnt="0"/>
      <dgm:spPr/>
    </dgm:pt>
    <dgm:pt modelId="{15586ACC-D79B-48F7-80AE-1DD51960F2F1}" type="pres">
      <dgm:prSet presAssocID="{0F5C19E9-68B1-499E-9323-4E9D6828FB28}" presName="aNode" presStyleLbl="bgShp" presStyleIdx="2" presStyleCnt="3" custLinFactNeighborX="9128" custLinFactNeighborY="294"/>
      <dgm:spPr/>
      <dgm:t>
        <a:bodyPr/>
        <a:lstStyle/>
        <a:p>
          <a:endParaRPr lang="ru-RU"/>
        </a:p>
      </dgm:t>
    </dgm:pt>
    <dgm:pt modelId="{3B794869-7349-4F03-8624-98105A9DF20B}" type="pres">
      <dgm:prSet presAssocID="{0F5C19E9-68B1-499E-9323-4E9D6828FB28}" presName="textNode" presStyleLbl="bgShp" presStyleIdx="2" presStyleCnt="3"/>
      <dgm:spPr/>
      <dgm:t>
        <a:bodyPr/>
        <a:lstStyle/>
        <a:p>
          <a:endParaRPr lang="ru-RU"/>
        </a:p>
      </dgm:t>
    </dgm:pt>
    <dgm:pt modelId="{C18ED73C-7199-40B6-AE7B-4688517FDD3B}" type="pres">
      <dgm:prSet presAssocID="{0F5C19E9-68B1-499E-9323-4E9D6828FB28}" presName="compChildNode" presStyleCnt="0"/>
      <dgm:spPr/>
    </dgm:pt>
    <dgm:pt modelId="{D8AAB25E-426E-48E5-8DA9-44EFDA1CA285}" type="pres">
      <dgm:prSet presAssocID="{0F5C19E9-68B1-499E-9323-4E9D6828FB28}" presName="theInnerList" presStyleCnt="0"/>
      <dgm:spPr/>
    </dgm:pt>
    <dgm:pt modelId="{16699F31-0085-4579-A48D-97C114CC6B80}" type="pres">
      <dgm:prSet presAssocID="{C0A479D5-57BE-4FAC-98E3-04508B3B7057}" presName="childNode" presStyleLbl="node1" presStyleIdx="2" presStyleCnt="3" custScaleY="90597" custLinFactNeighborX="-954" custLinFactNeighborY="-107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667772-FCB8-4D21-A69F-63A8E7E2B246}" srcId="{EFEB6280-CB05-456B-878D-C704B350EB74}" destId="{0F5C19E9-68B1-499E-9323-4E9D6828FB28}" srcOrd="2" destOrd="0" parTransId="{1BDE129B-CB1E-4D76-AD45-C685F22A654C}" sibTransId="{53D50EEE-56F3-4D32-981E-EA2EB21A2EAB}"/>
    <dgm:cxn modelId="{556D64EA-79EA-4169-A584-B510BABF23D6}" type="presOf" srcId="{EFEB6280-CB05-456B-878D-C704B350EB74}" destId="{7EA7AF87-2A3F-4995-99DB-B7492F831CD0}" srcOrd="0" destOrd="0" presId="urn:microsoft.com/office/officeart/2005/8/layout/lProcess2"/>
    <dgm:cxn modelId="{F158B2F8-B026-48EF-802A-359091BCDF8D}" type="presOf" srcId="{1C989BDC-80C5-4225-B632-329037F32FBA}" destId="{EEEA2CD6-E91A-4E68-A7AB-D4F352B7D752}" srcOrd="0" destOrd="0" presId="urn:microsoft.com/office/officeart/2005/8/layout/lProcess2"/>
    <dgm:cxn modelId="{EC81C3CB-985E-48FB-BC8F-946EADDFF421}" type="presOf" srcId="{0B63E271-42FD-42C4-A1ED-42A3BB7E91B2}" destId="{E15FD57E-2E73-4ACB-9067-B388B2AFAA8A}" srcOrd="0" destOrd="0" presId="urn:microsoft.com/office/officeart/2005/8/layout/lProcess2"/>
    <dgm:cxn modelId="{ECF16736-A88E-49D9-9396-297AB50C3DAA}" type="presOf" srcId="{61A38FC8-B9E7-48E9-AA14-E2F03A1C3D6C}" destId="{BA838567-00AB-4816-929E-8B3DF213184E}" srcOrd="0" destOrd="0" presId="urn:microsoft.com/office/officeart/2005/8/layout/lProcess2"/>
    <dgm:cxn modelId="{52E883E6-C80F-4E16-B678-05D8BA0E9B1F}" type="presOf" srcId="{1C989BDC-80C5-4225-B632-329037F32FBA}" destId="{D13AE0FD-4E8F-438D-AEF0-167C879E7B22}" srcOrd="1" destOrd="0" presId="urn:microsoft.com/office/officeart/2005/8/layout/lProcess2"/>
    <dgm:cxn modelId="{3D47C06D-A418-4B46-B034-C1578629BA0A}" type="presOf" srcId="{98C4EAC1-063E-4F0C-B203-E6C1BE4AEC90}" destId="{7B576098-D0CE-4E79-BE48-F58D6A795D69}" srcOrd="0" destOrd="0" presId="urn:microsoft.com/office/officeart/2005/8/layout/lProcess2"/>
    <dgm:cxn modelId="{4DC00578-76CA-4333-BEDB-5F389CB54A6C}" type="presOf" srcId="{0F5C19E9-68B1-499E-9323-4E9D6828FB28}" destId="{3B794869-7349-4F03-8624-98105A9DF20B}" srcOrd="1" destOrd="0" presId="urn:microsoft.com/office/officeart/2005/8/layout/lProcess2"/>
    <dgm:cxn modelId="{47A28FC5-9DD4-4B22-8C04-CC6E9BC65E79}" srcId="{61A38FC8-B9E7-48E9-AA14-E2F03A1C3D6C}" destId="{98C4EAC1-063E-4F0C-B203-E6C1BE4AEC90}" srcOrd="0" destOrd="0" parTransId="{A7B33C05-E475-4FBD-A8FF-47C1A10D10CC}" sibTransId="{8B45E71F-85C9-4B1F-B368-CFEF9CAB2B67}"/>
    <dgm:cxn modelId="{C95E7FA1-9D2E-49F0-93D6-BA40872518E7}" srcId="{EFEB6280-CB05-456B-878D-C704B350EB74}" destId="{61A38FC8-B9E7-48E9-AA14-E2F03A1C3D6C}" srcOrd="1" destOrd="0" parTransId="{42BDE673-D0B7-40F1-9CB4-7A75CF0A90B2}" sibTransId="{B0956EEC-3966-4D28-8B6A-ACA96D17FA95}"/>
    <dgm:cxn modelId="{B79C7584-3B23-442D-A7ED-E078E22D8995}" type="presOf" srcId="{61A38FC8-B9E7-48E9-AA14-E2F03A1C3D6C}" destId="{BDCFD1F7-EBC3-4D10-8F13-81B453247B4B}" srcOrd="1" destOrd="0" presId="urn:microsoft.com/office/officeart/2005/8/layout/lProcess2"/>
    <dgm:cxn modelId="{7A366CA8-A54B-4562-A5FE-FA5D0FB677F9}" type="presOf" srcId="{0F5C19E9-68B1-499E-9323-4E9D6828FB28}" destId="{15586ACC-D79B-48F7-80AE-1DD51960F2F1}" srcOrd="0" destOrd="0" presId="urn:microsoft.com/office/officeart/2005/8/layout/lProcess2"/>
    <dgm:cxn modelId="{93743020-4D9A-4C1F-A501-79CCD9A831D3}" type="presOf" srcId="{C0A479D5-57BE-4FAC-98E3-04508B3B7057}" destId="{16699F31-0085-4579-A48D-97C114CC6B80}" srcOrd="0" destOrd="0" presId="urn:microsoft.com/office/officeart/2005/8/layout/lProcess2"/>
    <dgm:cxn modelId="{37BD5828-6174-45AD-8C19-424598D62114}" srcId="{0F5C19E9-68B1-499E-9323-4E9D6828FB28}" destId="{C0A479D5-57BE-4FAC-98E3-04508B3B7057}" srcOrd="0" destOrd="0" parTransId="{C2E6836C-EA2D-4AD8-B35C-25412FC7C1E3}" sibTransId="{99DA80E6-D4BD-45C3-A53B-791F9B9D5D9E}"/>
    <dgm:cxn modelId="{A71B07D7-49FD-4C56-86EA-71DA87470ACF}" srcId="{1C989BDC-80C5-4225-B632-329037F32FBA}" destId="{0B63E271-42FD-42C4-A1ED-42A3BB7E91B2}" srcOrd="0" destOrd="0" parTransId="{8D93529D-915C-4545-8BEB-DF0AE0D28A47}" sibTransId="{DB480FFF-B02A-4F10-B6FB-948B0753F156}"/>
    <dgm:cxn modelId="{9443FAEF-3DEB-4ACA-BF11-6C3FF4856A1E}" srcId="{EFEB6280-CB05-456B-878D-C704B350EB74}" destId="{1C989BDC-80C5-4225-B632-329037F32FBA}" srcOrd="0" destOrd="0" parTransId="{704A752F-81A2-42D3-85B4-CECFDD829035}" sibTransId="{49908C08-33FF-4374-AAAC-CEAF966A8AB6}"/>
    <dgm:cxn modelId="{A0DFE359-6B47-4E92-BC68-6CBB4B73EE3A}" type="presParOf" srcId="{7EA7AF87-2A3F-4995-99DB-B7492F831CD0}" destId="{D64489A0-D9CF-41A0-9A14-24D848E75712}" srcOrd="0" destOrd="0" presId="urn:microsoft.com/office/officeart/2005/8/layout/lProcess2"/>
    <dgm:cxn modelId="{7F16DA2C-7761-4998-865A-47CC5638081F}" type="presParOf" srcId="{D64489A0-D9CF-41A0-9A14-24D848E75712}" destId="{EEEA2CD6-E91A-4E68-A7AB-D4F352B7D752}" srcOrd="0" destOrd="0" presId="urn:microsoft.com/office/officeart/2005/8/layout/lProcess2"/>
    <dgm:cxn modelId="{E6F94B75-8CFB-447D-9315-0164BFC9C2BE}" type="presParOf" srcId="{D64489A0-D9CF-41A0-9A14-24D848E75712}" destId="{D13AE0FD-4E8F-438D-AEF0-167C879E7B22}" srcOrd="1" destOrd="0" presId="urn:microsoft.com/office/officeart/2005/8/layout/lProcess2"/>
    <dgm:cxn modelId="{7FAC5C4B-0B51-4841-AA86-7954C044F9CE}" type="presParOf" srcId="{D64489A0-D9CF-41A0-9A14-24D848E75712}" destId="{A9EF8853-4CB2-4888-8B4F-B59405812988}" srcOrd="2" destOrd="0" presId="urn:microsoft.com/office/officeart/2005/8/layout/lProcess2"/>
    <dgm:cxn modelId="{ED408A31-E2A7-46B5-9F5F-5DA32307C714}" type="presParOf" srcId="{A9EF8853-4CB2-4888-8B4F-B59405812988}" destId="{12524541-B747-4234-809B-050C16A00E5D}" srcOrd="0" destOrd="0" presId="urn:microsoft.com/office/officeart/2005/8/layout/lProcess2"/>
    <dgm:cxn modelId="{0277F2E9-CE32-482D-BFB7-4A52E0657D20}" type="presParOf" srcId="{12524541-B747-4234-809B-050C16A00E5D}" destId="{E15FD57E-2E73-4ACB-9067-B388B2AFAA8A}" srcOrd="0" destOrd="0" presId="urn:microsoft.com/office/officeart/2005/8/layout/lProcess2"/>
    <dgm:cxn modelId="{CA4AC993-8B7C-4498-BEC2-5930D172383F}" type="presParOf" srcId="{7EA7AF87-2A3F-4995-99DB-B7492F831CD0}" destId="{03B3A270-7A5F-4E5A-8127-88ED42E51DA9}" srcOrd="1" destOrd="0" presId="urn:microsoft.com/office/officeart/2005/8/layout/lProcess2"/>
    <dgm:cxn modelId="{AB623760-25CB-46BF-AF40-478FDD7A9657}" type="presParOf" srcId="{7EA7AF87-2A3F-4995-99DB-B7492F831CD0}" destId="{22E7712D-F8BB-4222-923C-0293E31E69FA}" srcOrd="2" destOrd="0" presId="urn:microsoft.com/office/officeart/2005/8/layout/lProcess2"/>
    <dgm:cxn modelId="{16B90986-F80E-44A1-AA0C-6C6E6FB0CE85}" type="presParOf" srcId="{22E7712D-F8BB-4222-923C-0293E31E69FA}" destId="{BA838567-00AB-4816-929E-8B3DF213184E}" srcOrd="0" destOrd="0" presId="urn:microsoft.com/office/officeart/2005/8/layout/lProcess2"/>
    <dgm:cxn modelId="{8005A3F4-AD4C-4F45-BEAE-562F5AA46F8D}" type="presParOf" srcId="{22E7712D-F8BB-4222-923C-0293E31E69FA}" destId="{BDCFD1F7-EBC3-4D10-8F13-81B453247B4B}" srcOrd="1" destOrd="0" presId="urn:microsoft.com/office/officeart/2005/8/layout/lProcess2"/>
    <dgm:cxn modelId="{B1615F17-2DA9-4E04-BC54-94777A2EBABB}" type="presParOf" srcId="{22E7712D-F8BB-4222-923C-0293E31E69FA}" destId="{B1346B96-5383-41AB-B84C-0481E6A51C36}" srcOrd="2" destOrd="0" presId="urn:microsoft.com/office/officeart/2005/8/layout/lProcess2"/>
    <dgm:cxn modelId="{62CC74EB-9745-42CD-B153-10A715505728}" type="presParOf" srcId="{B1346B96-5383-41AB-B84C-0481E6A51C36}" destId="{BFFF6D8B-89F3-491B-9A50-B668982BF533}" srcOrd="0" destOrd="0" presId="urn:microsoft.com/office/officeart/2005/8/layout/lProcess2"/>
    <dgm:cxn modelId="{58127BE0-C8EE-40FB-952E-474BEFEF6C68}" type="presParOf" srcId="{BFFF6D8B-89F3-491B-9A50-B668982BF533}" destId="{7B576098-D0CE-4E79-BE48-F58D6A795D69}" srcOrd="0" destOrd="0" presId="urn:microsoft.com/office/officeart/2005/8/layout/lProcess2"/>
    <dgm:cxn modelId="{A16D9797-08F2-447A-822E-8D88ED3D7EBE}" type="presParOf" srcId="{7EA7AF87-2A3F-4995-99DB-B7492F831CD0}" destId="{014EFBFA-D4EE-4371-B965-8218AE47AC1B}" srcOrd="3" destOrd="0" presId="urn:microsoft.com/office/officeart/2005/8/layout/lProcess2"/>
    <dgm:cxn modelId="{B7FDAA44-2E39-4FF9-B9AD-F7FE55DD12A1}" type="presParOf" srcId="{7EA7AF87-2A3F-4995-99DB-B7492F831CD0}" destId="{5CBDE0BB-1D16-45AB-831A-DA4CCD54BA53}" srcOrd="4" destOrd="0" presId="urn:microsoft.com/office/officeart/2005/8/layout/lProcess2"/>
    <dgm:cxn modelId="{1AF2CAB7-350D-4DE6-BD4D-F1A3D44F917F}" type="presParOf" srcId="{5CBDE0BB-1D16-45AB-831A-DA4CCD54BA53}" destId="{15586ACC-D79B-48F7-80AE-1DD51960F2F1}" srcOrd="0" destOrd="0" presId="urn:microsoft.com/office/officeart/2005/8/layout/lProcess2"/>
    <dgm:cxn modelId="{3A205804-93ED-41E2-A90E-A34BBD7B352C}" type="presParOf" srcId="{5CBDE0BB-1D16-45AB-831A-DA4CCD54BA53}" destId="{3B794869-7349-4F03-8624-98105A9DF20B}" srcOrd="1" destOrd="0" presId="urn:microsoft.com/office/officeart/2005/8/layout/lProcess2"/>
    <dgm:cxn modelId="{13CF3027-54D9-43D0-B558-9FFCFD31BD07}" type="presParOf" srcId="{5CBDE0BB-1D16-45AB-831A-DA4CCD54BA53}" destId="{C18ED73C-7199-40B6-AE7B-4688517FDD3B}" srcOrd="2" destOrd="0" presId="urn:microsoft.com/office/officeart/2005/8/layout/lProcess2"/>
    <dgm:cxn modelId="{367B3A15-5BEC-4DF6-9E42-8751B8E092B5}" type="presParOf" srcId="{C18ED73C-7199-40B6-AE7B-4688517FDD3B}" destId="{D8AAB25E-426E-48E5-8DA9-44EFDA1CA285}" srcOrd="0" destOrd="0" presId="urn:microsoft.com/office/officeart/2005/8/layout/lProcess2"/>
    <dgm:cxn modelId="{DDAC44B9-F836-4B48-899D-A7EB9DEB0B90}" type="presParOf" srcId="{D8AAB25E-426E-48E5-8DA9-44EFDA1CA285}" destId="{16699F31-0085-4579-A48D-97C114CC6B80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1833DE-C6C0-4F98-A534-2D69050023E2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A5C545-589A-4479-AFA7-0C905B4DDB49}">
      <dgm:prSet phldrT="[Текст]"/>
      <dgm:spPr/>
      <dgm:t>
        <a:bodyPr/>
        <a:lstStyle/>
        <a:p>
          <a:r>
            <a:rPr lang="ru-RU" b="0" i="0" dirty="0" err="1" smtClean="0"/>
            <a:t>Физлица</a:t>
          </a:r>
          <a:r>
            <a:rPr lang="ru-RU" b="0" i="0" dirty="0" smtClean="0"/>
            <a:t>, оказывающие услуги другим гражданам по присмотру за детьми, больными, пожилыми людьми, по уборке жилых помещений (они упоминаются в п. 7.3 ст. 83 НК РФ).</a:t>
          </a:r>
          <a:endParaRPr lang="ru-RU" dirty="0"/>
        </a:p>
      </dgm:t>
    </dgm:pt>
    <dgm:pt modelId="{A3583847-D912-4948-9955-E50B9351F7CC}" type="parTrans" cxnId="{EBAB1948-D8A1-4A65-8895-ABC7B5937185}">
      <dgm:prSet/>
      <dgm:spPr/>
      <dgm:t>
        <a:bodyPr/>
        <a:lstStyle/>
        <a:p>
          <a:endParaRPr lang="ru-RU"/>
        </a:p>
      </dgm:t>
    </dgm:pt>
    <dgm:pt modelId="{9192F2A8-B2D2-4DB9-B2DA-0CF25A362B45}" type="sibTrans" cxnId="{EBAB1948-D8A1-4A65-8895-ABC7B5937185}">
      <dgm:prSet/>
      <dgm:spPr/>
      <dgm:t>
        <a:bodyPr/>
        <a:lstStyle/>
        <a:p>
          <a:endParaRPr lang="ru-RU"/>
        </a:p>
      </dgm:t>
    </dgm:pt>
    <dgm:pt modelId="{E2E77FA8-E289-434A-A621-CBCFE54FBB3C}">
      <dgm:prSet phldrT="[Текст]"/>
      <dgm:spPr/>
      <dgm:t>
        <a:bodyPr/>
        <a:lstStyle/>
        <a:p>
          <a:r>
            <a:rPr lang="ru-RU" b="0" i="0" dirty="0" smtClean="0"/>
            <a:t>Граждане, зарегистрированные как плательщики налога на профессиональный доход в соответствии с </a:t>
          </a:r>
          <a:r>
            <a:rPr lang="ru-RU" b="0" i="0" dirty="0" smtClean="0">
              <a:hlinkClick xmlns:r="http://schemas.openxmlformats.org/officeDocument/2006/relationships" r:id="rId1"/>
            </a:rPr>
            <a:t>Законом от 27.11.2018 № 422-ФЗ</a:t>
          </a:r>
          <a:r>
            <a:rPr lang="ru-RU" b="0" i="0" dirty="0" smtClean="0"/>
            <a:t>.</a:t>
          </a:r>
          <a:endParaRPr lang="ru-RU" dirty="0"/>
        </a:p>
      </dgm:t>
    </dgm:pt>
    <dgm:pt modelId="{25BB32DA-472F-4099-ABB0-C06DBD66E195}" type="parTrans" cxnId="{87F6CE70-6864-4A9F-9BEB-1A854FD1D2FA}">
      <dgm:prSet/>
      <dgm:spPr/>
      <dgm:t>
        <a:bodyPr/>
        <a:lstStyle/>
        <a:p>
          <a:endParaRPr lang="ru-RU"/>
        </a:p>
      </dgm:t>
    </dgm:pt>
    <dgm:pt modelId="{651C6C6B-D0E3-439A-A192-03D8D290CA63}" type="sibTrans" cxnId="{87F6CE70-6864-4A9F-9BEB-1A854FD1D2FA}">
      <dgm:prSet/>
      <dgm:spPr/>
      <dgm:t>
        <a:bodyPr/>
        <a:lstStyle/>
        <a:p>
          <a:endParaRPr lang="ru-RU"/>
        </a:p>
      </dgm:t>
    </dgm:pt>
    <dgm:pt modelId="{CF872D54-6C54-4C1F-A055-39E6AA230104}" type="pres">
      <dgm:prSet presAssocID="{D41833DE-C6C0-4F98-A534-2D69050023E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2B2D18-7067-49EC-9B03-64A460D5AD66}" type="pres">
      <dgm:prSet presAssocID="{D41833DE-C6C0-4F98-A534-2D69050023E2}" presName="ribbon" presStyleLbl="node1" presStyleIdx="0" presStyleCnt="1" custLinFactNeighborX="1807" custLinFactNeighborY="3286"/>
      <dgm:spPr/>
    </dgm:pt>
    <dgm:pt modelId="{8EC21FB1-6A1A-447B-82A5-186ACE275362}" type="pres">
      <dgm:prSet presAssocID="{D41833DE-C6C0-4F98-A534-2D69050023E2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6EF6C7-5D69-49BA-976D-E3BCD64BB983}" type="pres">
      <dgm:prSet presAssocID="{D41833DE-C6C0-4F98-A534-2D69050023E2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AB1948-D8A1-4A65-8895-ABC7B5937185}" srcId="{D41833DE-C6C0-4F98-A534-2D69050023E2}" destId="{53A5C545-589A-4479-AFA7-0C905B4DDB49}" srcOrd="0" destOrd="0" parTransId="{A3583847-D912-4948-9955-E50B9351F7CC}" sibTransId="{9192F2A8-B2D2-4DB9-B2DA-0CF25A362B45}"/>
    <dgm:cxn modelId="{88C3CFDD-E1CB-4120-9288-0863F2F39EEF}" type="presOf" srcId="{D41833DE-C6C0-4F98-A534-2D69050023E2}" destId="{CF872D54-6C54-4C1F-A055-39E6AA230104}" srcOrd="0" destOrd="0" presId="urn:microsoft.com/office/officeart/2005/8/layout/arrow6"/>
    <dgm:cxn modelId="{87F6CE70-6864-4A9F-9BEB-1A854FD1D2FA}" srcId="{D41833DE-C6C0-4F98-A534-2D69050023E2}" destId="{E2E77FA8-E289-434A-A621-CBCFE54FBB3C}" srcOrd="1" destOrd="0" parTransId="{25BB32DA-472F-4099-ABB0-C06DBD66E195}" sibTransId="{651C6C6B-D0E3-439A-A192-03D8D290CA63}"/>
    <dgm:cxn modelId="{C4B121F6-E622-45D0-95EB-DD5EEFDD2118}" type="presOf" srcId="{53A5C545-589A-4479-AFA7-0C905B4DDB49}" destId="{8EC21FB1-6A1A-447B-82A5-186ACE275362}" srcOrd="0" destOrd="0" presId="urn:microsoft.com/office/officeart/2005/8/layout/arrow6"/>
    <dgm:cxn modelId="{D6F8EFFA-0A69-4F19-B73D-8873960A1BAA}" type="presOf" srcId="{E2E77FA8-E289-434A-A621-CBCFE54FBB3C}" destId="{326EF6C7-5D69-49BA-976D-E3BCD64BB983}" srcOrd="0" destOrd="0" presId="urn:microsoft.com/office/officeart/2005/8/layout/arrow6"/>
    <dgm:cxn modelId="{59416A7A-47E7-4D1A-9F6A-FC8D8F5522DC}" type="presParOf" srcId="{CF872D54-6C54-4C1F-A055-39E6AA230104}" destId="{B92B2D18-7067-49EC-9B03-64A460D5AD66}" srcOrd="0" destOrd="0" presId="urn:microsoft.com/office/officeart/2005/8/layout/arrow6"/>
    <dgm:cxn modelId="{C5A8D01F-5227-4A08-9A56-2FCB82274C31}" type="presParOf" srcId="{CF872D54-6C54-4C1F-A055-39E6AA230104}" destId="{8EC21FB1-6A1A-447B-82A5-186ACE275362}" srcOrd="1" destOrd="0" presId="urn:microsoft.com/office/officeart/2005/8/layout/arrow6"/>
    <dgm:cxn modelId="{3E1B705B-BA46-4239-B9E8-716B992A5B77}" type="presParOf" srcId="{CF872D54-6C54-4C1F-A055-39E6AA230104}" destId="{326EF6C7-5D69-49BA-976D-E3BCD64BB983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6AFCE9-F403-4C1E-AE20-C03D75422662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47C8540-0784-420E-99AB-D8467EAC3C86}">
      <dgm:prSet phldrT="[Текст]" custT="1"/>
      <dgm:spPr/>
      <dgm:t>
        <a:bodyPr/>
        <a:lstStyle/>
        <a:p>
          <a:r>
            <a:rPr lang="ru-RU" sz="1800" dirty="0" smtClean="0">
              <a:latin typeface="+mn-lt"/>
            </a:rPr>
            <a:t>Предприниматели</a:t>
          </a:r>
          <a:endParaRPr lang="ru-RU" sz="1800" dirty="0">
            <a:latin typeface="+mn-lt"/>
          </a:endParaRPr>
        </a:p>
      </dgm:t>
    </dgm:pt>
    <dgm:pt modelId="{CE572A24-B458-45A5-B63F-15A0B42BCA30}" type="parTrans" cxnId="{70B7158B-8077-4260-BADB-AD469EB54BA2}">
      <dgm:prSet/>
      <dgm:spPr/>
      <dgm:t>
        <a:bodyPr/>
        <a:lstStyle/>
        <a:p>
          <a:endParaRPr lang="ru-RU" sz="1600"/>
        </a:p>
      </dgm:t>
    </dgm:pt>
    <dgm:pt modelId="{921A656E-ECE9-4ADA-8424-758BA605EBF3}" type="sibTrans" cxnId="{70B7158B-8077-4260-BADB-AD469EB54BA2}">
      <dgm:prSet/>
      <dgm:spPr/>
      <dgm:t>
        <a:bodyPr/>
        <a:lstStyle/>
        <a:p>
          <a:endParaRPr lang="ru-RU" sz="1600"/>
        </a:p>
      </dgm:t>
    </dgm:pt>
    <dgm:pt modelId="{AB099056-03EA-4ED0-B484-615054FDA73C}">
      <dgm:prSet phldrT="[Текст]" custT="1"/>
      <dgm:spPr/>
      <dgm:t>
        <a:bodyPr/>
        <a:lstStyle/>
        <a:p>
          <a:r>
            <a:rPr lang="ru-RU" sz="1800" dirty="0" smtClean="0">
              <a:latin typeface="+mn-lt"/>
            </a:rPr>
            <a:t>Юридические лица</a:t>
          </a:r>
        </a:p>
        <a:p>
          <a:r>
            <a:rPr lang="ru-RU" altLang="ru-RU" sz="1800" dirty="0" smtClean="0">
              <a:latin typeface="+mn-lt"/>
            </a:rPr>
            <a:t>(организации)</a:t>
          </a:r>
          <a:endParaRPr lang="ru-RU" sz="1800" dirty="0">
            <a:latin typeface="+mn-lt"/>
          </a:endParaRPr>
        </a:p>
      </dgm:t>
    </dgm:pt>
    <dgm:pt modelId="{0B37D1FB-17F3-4BEF-9CA1-7CC79BB62BC1}" type="parTrans" cxnId="{3E97882F-47D1-4ECB-ADFF-BC950A9DE822}">
      <dgm:prSet/>
      <dgm:spPr/>
      <dgm:t>
        <a:bodyPr/>
        <a:lstStyle/>
        <a:p>
          <a:endParaRPr lang="ru-RU" sz="1600"/>
        </a:p>
      </dgm:t>
    </dgm:pt>
    <dgm:pt modelId="{33AEA5CA-429D-4142-9749-B029738603AD}" type="sibTrans" cxnId="{3E97882F-47D1-4ECB-ADFF-BC950A9DE822}">
      <dgm:prSet/>
      <dgm:spPr/>
      <dgm:t>
        <a:bodyPr/>
        <a:lstStyle/>
        <a:p>
          <a:endParaRPr lang="ru-RU" sz="1600"/>
        </a:p>
      </dgm:t>
    </dgm:pt>
    <dgm:pt modelId="{8C2FDB49-9DB4-457A-8E51-F72B482877F1}">
      <dgm:prSet phldrT="[Текст]" custT="1"/>
      <dgm:spPr/>
      <dgm:t>
        <a:bodyPr/>
        <a:lstStyle/>
        <a:p>
          <a:r>
            <a:rPr lang="ru-RU" sz="1800" dirty="0" smtClean="0">
              <a:latin typeface="+mn-lt"/>
            </a:rPr>
            <a:t>Физические лица</a:t>
          </a:r>
        </a:p>
        <a:p>
          <a:r>
            <a:rPr lang="ru-RU" altLang="ru-RU" sz="1800" dirty="0" smtClean="0">
              <a:latin typeface="+mn-lt"/>
            </a:rPr>
            <a:t>(индивидуальный</a:t>
          </a:r>
        </a:p>
        <a:p>
          <a:r>
            <a:rPr lang="ru-RU" altLang="ru-RU" sz="1800" dirty="0" smtClean="0">
              <a:latin typeface="+mn-lt"/>
            </a:rPr>
            <a:t>предприниматель)</a:t>
          </a:r>
          <a:endParaRPr lang="ru-RU" sz="1800" dirty="0">
            <a:latin typeface="+mn-lt"/>
          </a:endParaRPr>
        </a:p>
      </dgm:t>
    </dgm:pt>
    <dgm:pt modelId="{214326B1-99FC-4538-B952-54A481F48A3E}" type="parTrans" cxnId="{E772CB64-C60E-4620-9AD5-51F940AEBF23}">
      <dgm:prSet/>
      <dgm:spPr/>
      <dgm:t>
        <a:bodyPr/>
        <a:lstStyle/>
        <a:p>
          <a:endParaRPr lang="ru-RU" sz="1600"/>
        </a:p>
      </dgm:t>
    </dgm:pt>
    <dgm:pt modelId="{882FD19D-1F2E-4BA7-81A5-B9C2C74E43C8}" type="sibTrans" cxnId="{E772CB64-C60E-4620-9AD5-51F940AEBF23}">
      <dgm:prSet/>
      <dgm:spPr/>
      <dgm:t>
        <a:bodyPr/>
        <a:lstStyle/>
        <a:p>
          <a:endParaRPr lang="ru-RU" sz="1600"/>
        </a:p>
      </dgm:t>
    </dgm:pt>
    <dgm:pt modelId="{8019794E-BDD5-4208-8A9D-D3611EBCFF15}">
      <dgm:prSet phldrT="[Текст]" custT="1"/>
      <dgm:spPr/>
      <dgm:t>
        <a:bodyPr/>
        <a:lstStyle/>
        <a:p>
          <a:r>
            <a:rPr lang="ru-RU" sz="1800" dirty="0" smtClean="0">
              <a:latin typeface="+mn-lt"/>
            </a:rPr>
            <a:t>Акционерное общество</a:t>
          </a:r>
          <a:endParaRPr lang="ru-RU" sz="1800" dirty="0">
            <a:latin typeface="+mn-lt"/>
          </a:endParaRPr>
        </a:p>
      </dgm:t>
    </dgm:pt>
    <dgm:pt modelId="{85FBC3DD-7255-493F-8919-B4B0014CFD90}" type="parTrans" cxnId="{C8720600-BF91-48CC-B9FF-EDCB12900AE0}">
      <dgm:prSet/>
      <dgm:spPr/>
      <dgm:t>
        <a:bodyPr/>
        <a:lstStyle/>
        <a:p>
          <a:endParaRPr lang="ru-RU"/>
        </a:p>
      </dgm:t>
    </dgm:pt>
    <dgm:pt modelId="{2D013283-1B11-4DFF-88D5-DA30E07EAC5B}" type="sibTrans" cxnId="{C8720600-BF91-48CC-B9FF-EDCB12900AE0}">
      <dgm:prSet/>
      <dgm:spPr/>
      <dgm:t>
        <a:bodyPr/>
        <a:lstStyle/>
        <a:p>
          <a:endParaRPr lang="ru-RU"/>
        </a:p>
      </dgm:t>
    </dgm:pt>
    <dgm:pt modelId="{F478A255-B3C2-451F-AD05-D20583F6E600}">
      <dgm:prSet phldrT="[Текст]" custT="1"/>
      <dgm:spPr/>
      <dgm:t>
        <a:bodyPr/>
        <a:lstStyle/>
        <a:p>
          <a:r>
            <a:rPr lang="ru-RU" sz="1800" dirty="0" smtClean="0">
              <a:latin typeface="+mn-lt"/>
            </a:rPr>
            <a:t>Общество с ограниченной ответственностью (ООО)</a:t>
          </a:r>
          <a:endParaRPr lang="ru-RU" sz="1800" dirty="0">
            <a:latin typeface="+mn-lt"/>
          </a:endParaRPr>
        </a:p>
      </dgm:t>
    </dgm:pt>
    <dgm:pt modelId="{3250178B-3B9B-4BF6-BD57-884EA8CF5002}" type="parTrans" cxnId="{279281E4-F4A0-4394-A123-188F94929C2A}">
      <dgm:prSet/>
      <dgm:spPr/>
      <dgm:t>
        <a:bodyPr/>
        <a:lstStyle/>
        <a:p>
          <a:endParaRPr lang="ru-RU"/>
        </a:p>
      </dgm:t>
    </dgm:pt>
    <dgm:pt modelId="{B1993FE4-833C-4CDB-9692-98BEAC80D9AA}" type="sibTrans" cxnId="{279281E4-F4A0-4394-A123-188F94929C2A}">
      <dgm:prSet/>
      <dgm:spPr/>
      <dgm:t>
        <a:bodyPr/>
        <a:lstStyle/>
        <a:p>
          <a:endParaRPr lang="ru-RU"/>
        </a:p>
      </dgm:t>
    </dgm:pt>
    <dgm:pt modelId="{23948CFB-467B-4979-BE2E-72BDA0EBA6B0}">
      <dgm:prSet phldrT="[Текст]" custT="1"/>
      <dgm:spPr/>
      <dgm:t>
        <a:bodyPr/>
        <a:lstStyle/>
        <a:p>
          <a:r>
            <a:rPr lang="ru-RU" sz="1800" dirty="0" smtClean="0">
              <a:latin typeface="+mn-lt"/>
            </a:rPr>
            <a:t>Публичное (ПАО)</a:t>
          </a:r>
          <a:endParaRPr lang="ru-RU" sz="1800" dirty="0">
            <a:latin typeface="+mn-lt"/>
          </a:endParaRPr>
        </a:p>
      </dgm:t>
    </dgm:pt>
    <dgm:pt modelId="{BC9AC048-8903-4FB4-B5FD-717E1ED4C850}" type="parTrans" cxnId="{0562DA43-75EA-466F-B44B-E142CCE39D7E}">
      <dgm:prSet/>
      <dgm:spPr/>
      <dgm:t>
        <a:bodyPr/>
        <a:lstStyle/>
        <a:p>
          <a:endParaRPr lang="ru-RU"/>
        </a:p>
      </dgm:t>
    </dgm:pt>
    <dgm:pt modelId="{4E3B8DE7-B351-4B20-B674-0F60B4530460}" type="sibTrans" cxnId="{0562DA43-75EA-466F-B44B-E142CCE39D7E}">
      <dgm:prSet/>
      <dgm:spPr/>
      <dgm:t>
        <a:bodyPr/>
        <a:lstStyle/>
        <a:p>
          <a:endParaRPr lang="ru-RU"/>
        </a:p>
      </dgm:t>
    </dgm:pt>
    <dgm:pt modelId="{D0B991C6-DE2E-491B-9486-BE61E56EC7E7}">
      <dgm:prSet custT="1"/>
      <dgm:spPr/>
      <dgm:t>
        <a:bodyPr/>
        <a:lstStyle/>
        <a:p>
          <a:r>
            <a:rPr lang="ru-RU" sz="1800" dirty="0" smtClean="0">
              <a:latin typeface="+mn-lt"/>
            </a:rPr>
            <a:t>Непубличное (АО)</a:t>
          </a:r>
          <a:endParaRPr lang="ru-RU" sz="1800" dirty="0">
            <a:latin typeface="+mn-lt"/>
          </a:endParaRPr>
        </a:p>
      </dgm:t>
    </dgm:pt>
    <dgm:pt modelId="{8C45982F-EC47-4405-9FDE-2E22A2678221}" type="parTrans" cxnId="{C337FE91-A205-4E30-B16C-83A65325D70D}">
      <dgm:prSet/>
      <dgm:spPr/>
      <dgm:t>
        <a:bodyPr/>
        <a:lstStyle/>
        <a:p>
          <a:endParaRPr lang="ru-RU"/>
        </a:p>
      </dgm:t>
    </dgm:pt>
    <dgm:pt modelId="{6B621591-54E7-4AEB-8998-AF1BC7D5BAE9}" type="sibTrans" cxnId="{C337FE91-A205-4E30-B16C-83A65325D70D}">
      <dgm:prSet/>
      <dgm:spPr/>
      <dgm:t>
        <a:bodyPr/>
        <a:lstStyle/>
        <a:p>
          <a:endParaRPr lang="ru-RU"/>
        </a:p>
      </dgm:t>
    </dgm:pt>
    <dgm:pt modelId="{1D3435D2-D377-4475-BDB9-4120F3570E9F}" type="pres">
      <dgm:prSet presAssocID="{196AFCE9-F403-4C1E-AE20-C03D7542266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8AEBFC1-6888-4099-846D-F417495518EB}" type="pres">
      <dgm:prSet presAssocID="{547C8540-0784-420E-99AB-D8467EAC3C86}" presName="hierRoot1" presStyleCnt="0"/>
      <dgm:spPr/>
    </dgm:pt>
    <dgm:pt modelId="{05E6F553-4FA7-403F-BF5D-AC437AA0F56C}" type="pres">
      <dgm:prSet presAssocID="{547C8540-0784-420E-99AB-D8467EAC3C86}" presName="composite" presStyleCnt="0"/>
      <dgm:spPr/>
    </dgm:pt>
    <dgm:pt modelId="{365C5FC8-F67A-4247-81A9-D4EAEFC15CD8}" type="pres">
      <dgm:prSet presAssocID="{547C8540-0784-420E-99AB-D8467EAC3C86}" presName="background" presStyleLbl="node0" presStyleIdx="0" presStyleCnt="1"/>
      <dgm:spPr/>
    </dgm:pt>
    <dgm:pt modelId="{80108E42-8C4D-437D-B935-9112FDC65898}" type="pres">
      <dgm:prSet presAssocID="{547C8540-0784-420E-99AB-D8467EAC3C86}" presName="text" presStyleLbl="fgAcc0" presStyleIdx="0" presStyleCnt="1" custScaleX="19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C9E001-4C6D-4D57-B0CA-F35F629DEEFA}" type="pres">
      <dgm:prSet presAssocID="{547C8540-0784-420E-99AB-D8467EAC3C86}" presName="hierChild2" presStyleCnt="0"/>
      <dgm:spPr/>
    </dgm:pt>
    <dgm:pt modelId="{C8C47405-0204-4771-BA8D-5D790C253176}" type="pres">
      <dgm:prSet presAssocID="{0B37D1FB-17F3-4BEF-9CA1-7CC79BB62BC1}" presName="Name10" presStyleLbl="parChTrans1D2" presStyleIdx="0" presStyleCnt="2"/>
      <dgm:spPr/>
      <dgm:t>
        <a:bodyPr/>
        <a:lstStyle/>
        <a:p>
          <a:endParaRPr lang="ru-RU"/>
        </a:p>
      </dgm:t>
    </dgm:pt>
    <dgm:pt modelId="{A79BDB54-EAF5-4BF6-AF9B-4DAA3B9215E4}" type="pres">
      <dgm:prSet presAssocID="{AB099056-03EA-4ED0-B484-615054FDA73C}" presName="hierRoot2" presStyleCnt="0"/>
      <dgm:spPr/>
    </dgm:pt>
    <dgm:pt modelId="{D61979F9-3FA7-4226-A10D-12DCC3F1214F}" type="pres">
      <dgm:prSet presAssocID="{AB099056-03EA-4ED0-B484-615054FDA73C}" presName="composite2" presStyleCnt="0"/>
      <dgm:spPr/>
    </dgm:pt>
    <dgm:pt modelId="{4C4F2BDF-8021-4752-90DA-0293025B5A1F}" type="pres">
      <dgm:prSet presAssocID="{AB099056-03EA-4ED0-B484-615054FDA73C}" presName="background2" presStyleLbl="node2" presStyleIdx="0" presStyleCnt="2"/>
      <dgm:spPr/>
    </dgm:pt>
    <dgm:pt modelId="{14C716DE-0112-4300-BAEE-5DAFFC9BE4E9}" type="pres">
      <dgm:prSet presAssocID="{AB099056-03EA-4ED0-B484-615054FDA73C}" presName="text2" presStyleLbl="fgAcc2" presStyleIdx="0" presStyleCnt="2" custScaleX="19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80CF13-F9C1-4E27-8F2F-6D5B98816A74}" type="pres">
      <dgm:prSet presAssocID="{AB099056-03EA-4ED0-B484-615054FDA73C}" presName="hierChild3" presStyleCnt="0"/>
      <dgm:spPr/>
    </dgm:pt>
    <dgm:pt modelId="{60848B7F-4AED-436D-B72D-3D155798DF9F}" type="pres">
      <dgm:prSet presAssocID="{85FBC3DD-7255-493F-8919-B4B0014CFD90}" presName="Name17" presStyleLbl="parChTrans1D3" presStyleIdx="0" presStyleCnt="2"/>
      <dgm:spPr/>
      <dgm:t>
        <a:bodyPr/>
        <a:lstStyle/>
        <a:p>
          <a:endParaRPr lang="ru-RU"/>
        </a:p>
      </dgm:t>
    </dgm:pt>
    <dgm:pt modelId="{6EB9CBB3-0DA6-422B-85A4-4562C092EE38}" type="pres">
      <dgm:prSet presAssocID="{8019794E-BDD5-4208-8A9D-D3611EBCFF15}" presName="hierRoot3" presStyleCnt="0"/>
      <dgm:spPr/>
    </dgm:pt>
    <dgm:pt modelId="{9B10B727-0CE7-40AB-A37C-41BDC8EBB14A}" type="pres">
      <dgm:prSet presAssocID="{8019794E-BDD5-4208-8A9D-D3611EBCFF15}" presName="composite3" presStyleCnt="0"/>
      <dgm:spPr/>
    </dgm:pt>
    <dgm:pt modelId="{E53A725B-464C-48B7-BF13-2148C8041281}" type="pres">
      <dgm:prSet presAssocID="{8019794E-BDD5-4208-8A9D-D3611EBCFF15}" presName="background3" presStyleLbl="node3" presStyleIdx="0" presStyleCnt="2"/>
      <dgm:spPr/>
    </dgm:pt>
    <dgm:pt modelId="{C3B7DA7C-6E30-4259-9228-96077403BA45}" type="pres">
      <dgm:prSet presAssocID="{8019794E-BDD5-4208-8A9D-D3611EBCFF15}" presName="text3" presStyleLbl="fgAcc3" presStyleIdx="0" presStyleCnt="2" custScaleX="19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404522-8A4B-4093-A1FC-01722AEBD956}" type="pres">
      <dgm:prSet presAssocID="{8019794E-BDD5-4208-8A9D-D3611EBCFF15}" presName="hierChild4" presStyleCnt="0"/>
      <dgm:spPr/>
    </dgm:pt>
    <dgm:pt modelId="{C58A53EF-0D6F-4C9D-AC3D-666708490A21}" type="pres">
      <dgm:prSet presAssocID="{BC9AC048-8903-4FB4-B5FD-717E1ED4C850}" presName="Name23" presStyleLbl="parChTrans1D4" presStyleIdx="0" presStyleCnt="2"/>
      <dgm:spPr/>
      <dgm:t>
        <a:bodyPr/>
        <a:lstStyle/>
        <a:p>
          <a:endParaRPr lang="ru-RU"/>
        </a:p>
      </dgm:t>
    </dgm:pt>
    <dgm:pt modelId="{A6E62CBC-BEF6-4D0B-A692-0DE8E0F6E31E}" type="pres">
      <dgm:prSet presAssocID="{23948CFB-467B-4979-BE2E-72BDA0EBA6B0}" presName="hierRoot4" presStyleCnt="0"/>
      <dgm:spPr/>
    </dgm:pt>
    <dgm:pt modelId="{F93F3790-FBAC-4AC8-A230-22D9CF3F22AF}" type="pres">
      <dgm:prSet presAssocID="{23948CFB-467B-4979-BE2E-72BDA0EBA6B0}" presName="composite4" presStyleCnt="0"/>
      <dgm:spPr/>
    </dgm:pt>
    <dgm:pt modelId="{969CCF88-1F23-4DB9-90F4-59AA59EF8093}" type="pres">
      <dgm:prSet presAssocID="{23948CFB-467B-4979-BE2E-72BDA0EBA6B0}" presName="background4" presStyleLbl="node4" presStyleIdx="0" presStyleCnt="2"/>
      <dgm:spPr/>
    </dgm:pt>
    <dgm:pt modelId="{2C7DE354-4247-498C-8315-0A8053E3C7D0}" type="pres">
      <dgm:prSet presAssocID="{23948CFB-467B-4979-BE2E-72BDA0EBA6B0}" presName="text4" presStyleLbl="fgAcc4" presStyleIdx="0" presStyleCnt="2" custScaleX="19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442F18-D33D-4052-A1D6-8B25259DB668}" type="pres">
      <dgm:prSet presAssocID="{23948CFB-467B-4979-BE2E-72BDA0EBA6B0}" presName="hierChild5" presStyleCnt="0"/>
      <dgm:spPr/>
    </dgm:pt>
    <dgm:pt modelId="{12737700-E140-4937-BFE0-9B861C3576EF}" type="pres">
      <dgm:prSet presAssocID="{8C45982F-EC47-4405-9FDE-2E22A2678221}" presName="Name23" presStyleLbl="parChTrans1D4" presStyleIdx="1" presStyleCnt="2"/>
      <dgm:spPr/>
      <dgm:t>
        <a:bodyPr/>
        <a:lstStyle/>
        <a:p>
          <a:endParaRPr lang="ru-RU"/>
        </a:p>
      </dgm:t>
    </dgm:pt>
    <dgm:pt modelId="{E1687B00-F4BF-459A-A593-F48D536E1F90}" type="pres">
      <dgm:prSet presAssocID="{D0B991C6-DE2E-491B-9486-BE61E56EC7E7}" presName="hierRoot4" presStyleCnt="0"/>
      <dgm:spPr/>
    </dgm:pt>
    <dgm:pt modelId="{E0DCC881-9BFD-45BE-AC04-406A976508A1}" type="pres">
      <dgm:prSet presAssocID="{D0B991C6-DE2E-491B-9486-BE61E56EC7E7}" presName="composite4" presStyleCnt="0"/>
      <dgm:spPr/>
    </dgm:pt>
    <dgm:pt modelId="{E8FFE8CF-820C-4F7E-88B2-FD4344C5ECCA}" type="pres">
      <dgm:prSet presAssocID="{D0B991C6-DE2E-491B-9486-BE61E56EC7E7}" presName="background4" presStyleLbl="node4" presStyleIdx="1" presStyleCnt="2"/>
      <dgm:spPr/>
    </dgm:pt>
    <dgm:pt modelId="{4A244973-164A-437A-9822-FBC89BC393C6}" type="pres">
      <dgm:prSet presAssocID="{D0B991C6-DE2E-491B-9486-BE61E56EC7E7}" presName="text4" presStyleLbl="fgAcc4" presStyleIdx="1" presStyleCnt="2" custScaleX="19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8F166E-94E1-4409-8B7C-674690CBA932}" type="pres">
      <dgm:prSet presAssocID="{D0B991C6-DE2E-491B-9486-BE61E56EC7E7}" presName="hierChild5" presStyleCnt="0"/>
      <dgm:spPr/>
    </dgm:pt>
    <dgm:pt modelId="{2CC0C8DA-434A-420E-A0B6-8CB91AE26E27}" type="pres">
      <dgm:prSet presAssocID="{3250178B-3B9B-4BF6-BD57-884EA8CF5002}" presName="Name17" presStyleLbl="parChTrans1D3" presStyleIdx="1" presStyleCnt="2"/>
      <dgm:spPr/>
      <dgm:t>
        <a:bodyPr/>
        <a:lstStyle/>
        <a:p>
          <a:endParaRPr lang="ru-RU"/>
        </a:p>
      </dgm:t>
    </dgm:pt>
    <dgm:pt modelId="{BE52166E-2C58-4AD4-84AD-B5F4BA7D3935}" type="pres">
      <dgm:prSet presAssocID="{F478A255-B3C2-451F-AD05-D20583F6E600}" presName="hierRoot3" presStyleCnt="0"/>
      <dgm:spPr/>
    </dgm:pt>
    <dgm:pt modelId="{0954B50E-3B4D-4703-A58E-53E823FA129B}" type="pres">
      <dgm:prSet presAssocID="{F478A255-B3C2-451F-AD05-D20583F6E600}" presName="composite3" presStyleCnt="0"/>
      <dgm:spPr/>
    </dgm:pt>
    <dgm:pt modelId="{48D86C07-F1D8-4C90-A12F-8AFAEE3B4DD1}" type="pres">
      <dgm:prSet presAssocID="{F478A255-B3C2-451F-AD05-D20583F6E600}" presName="background3" presStyleLbl="node3" presStyleIdx="1" presStyleCnt="2"/>
      <dgm:spPr/>
    </dgm:pt>
    <dgm:pt modelId="{1B7A6BC4-27B0-4A6E-9402-6D7CA2B78174}" type="pres">
      <dgm:prSet presAssocID="{F478A255-B3C2-451F-AD05-D20583F6E600}" presName="text3" presStyleLbl="fgAcc3" presStyleIdx="1" presStyleCnt="2" custScaleX="19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B08069A-B7CB-4561-B244-C5AB0F4FC35D}" type="pres">
      <dgm:prSet presAssocID="{F478A255-B3C2-451F-AD05-D20583F6E600}" presName="hierChild4" presStyleCnt="0"/>
      <dgm:spPr/>
    </dgm:pt>
    <dgm:pt modelId="{5248CBED-0AE7-4D30-B7FF-BE401BB1865D}" type="pres">
      <dgm:prSet presAssocID="{214326B1-99FC-4538-B952-54A481F48A3E}" presName="Name10" presStyleLbl="parChTrans1D2" presStyleIdx="1" presStyleCnt="2"/>
      <dgm:spPr/>
      <dgm:t>
        <a:bodyPr/>
        <a:lstStyle/>
        <a:p>
          <a:endParaRPr lang="ru-RU"/>
        </a:p>
      </dgm:t>
    </dgm:pt>
    <dgm:pt modelId="{0436B994-5B4E-461A-8A5E-346D95C73543}" type="pres">
      <dgm:prSet presAssocID="{8C2FDB49-9DB4-457A-8E51-F72B482877F1}" presName="hierRoot2" presStyleCnt="0"/>
      <dgm:spPr/>
    </dgm:pt>
    <dgm:pt modelId="{04C0AD9A-F4AE-45AD-9BBF-D3B9945D4CFC}" type="pres">
      <dgm:prSet presAssocID="{8C2FDB49-9DB4-457A-8E51-F72B482877F1}" presName="composite2" presStyleCnt="0"/>
      <dgm:spPr/>
    </dgm:pt>
    <dgm:pt modelId="{B3F32493-9D75-4E31-9D61-951543717CC7}" type="pres">
      <dgm:prSet presAssocID="{8C2FDB49-9DB4-457A-8E51-F72B482877F1}" presName="background2" presStyleLbl="node2" presStyleIdx="1" presStyleCnt="2"/>
      <dgm:spPr/>
    </dgm:pt>
    <dgm:pt modelId="{54B55754-7976-4151-9328-C448A86975BB}" type="pres">
      <dgm:prSet presAssocID="{8C2FDB49-9DB4-457A-8E51-F72B482877F1}" presName="text2" presStyleLbl="fgAcc2" presStyleIdx="1" presStyleCnt="2" custScaleX="19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F1053B-2FB0-4F40-B14B-FAE5C606630E}" type="pres">
      <dgm:prSet presAssocID="{8C2FDB49-9DB4-457A-8E51-F72B482877F1}" presName="hierChild3" presStyleCnt="0"/>
      <dgm:spPr/>
    </dgm:pt>
  </dgm:ptLst>
  <dgm:cxnLst>
    <dgm:cxn modelId="{8CD9E46F-2B18-4C87-AEEB-0B1B2214B85E}" type="presOf" srcId="{D0B991C6-DE2E-491B-9486-BE61E56EC7E7}" destId="{4A244973-164A-437A-9822-FBC89BC393C6}" srcOrd="0" destOrd="0" presId="urn:microsoft.com/office/officeart/2005/8/layout/hierarchy1"/>
    <dgm:cxn modelId="{E772CB64-C60E-4620-9AD5-51F940AEBF23}" srcId="{547C8540-0784-420E-99AB-D8467EAC3C86}" destId="{8C2FDB49-9DB4-457A-8E51-F72B482877F1}" srcOrd="1" destOrd="0" parTransId="{214326B1-99FC-4538-B952-54A481F48A3E}" sibTransId="{882FD19D-1F2E-4BA7-81A5-B9C2C74E43C8}"/>
    <dgm:cxn modelId="{279281E4-F4A0-4394-A123-188F94929C2A}" srcId="{AB099056-03EA-4ED0-B484-615054FDA73C}" destId="{F478A255-B3C2-451F-AD05-D20583F6E600}" srcOrd="1" destOrd="0" parTransId="{3250178B-3B9B-4BF6-BD57-884EA8CF5002}" sibTransId="{B1993FE4-833C-4CDB-9692-98BEAC80D9AA}"/>
    <dgm:cxn modelId="{2AA7E570-1110-496A-A71B-A3499999ACF5}" type="presOf" srcId="{0B37D1FB-17F3-4BEF-9CA1-7CC79BB62BC1}" destId="{C8C47405-0204-4771-BA8D-5D790C253176}" srcOrd="0" destOrd="0" presId="urn:microsoft.com/office/officeart/2005/8/layout/hierarchy1"/>
    <dgm:cxn modelId="{CA92AB38-D5A2-442A-B88B-14E074197591}" type="presOf" srcId="{85FBC3DD-7255-493F-8919-B4B0014CFD90}" destId="{60848B7F-4AED-436D-B72D-3D155798DF9F}" srcOrd="0" destOrd="0" presId="urn:microsoft.com/office/officeart/2005/8/layout/hierarchy1"/>
    <dgm:cxn modelId="{70B7158B-8077-4260-BADB-AD469EB54BA2}" srcId="{196AFCE9-F403-4C1E-AE20-C03D75422662}" destId="{547C8540-0784-420E-99AB-D8467EAC3C86}" srcOrd="0" destOrd="0" parTransId="{CE572A24-B458-45A5-B63F-15A0B42BCA30}" sibTransId="{921A656E-ECE9-4ADA-8424-758BA605EBF3}"/>
    <dgm:cxn modelId="{0562DA43-75EA-466F-B44B-E142CCE39D7E}" srcId="{8019794E-BDD5-4208-8A9D-D3611EBCFF15}" destId="{23948CFB-467B-4979-BE2E-72BDA0EBA6B0}" srcOrd="0" destOrd="0" parTransId="{BC9AC048-8903-4FB4-B5FD-717E1ED4C850}" sibTransId="{4E3B8DE7-B351-4B20-B674-0F60B4530460}"/>
    <dgm:cxn modelId="{3E97882F-47D1-4ECB-ADFF-BC950A9DE822}" srcId="{547C8540-0784-420E-99AB-D8467EAC3C86}" destId="{AB099056-03EA-4ED0-B484-615054FDA73C}" srcOrd="0" destOrd="0" parTransId="{0B37D1FB-17F3-4BEF-9CA1-7CC79BB62BC1}" sibTransId="{33AEA5CA-429D-4142-9749-B029738603AD}"/>
    <dgm:cxn modelId="{833ADAA6-7D0B-49A8-89C0-9597687C4E21}" type="presOf" srcId="{196AFCE9-F403-4C1E-AE20-C03D75422662}" destId="{1D3435D2-D377-4475-BDB9-4120F3570E9F}" srcOrd="0" destOrd="0" presId="urn:microsoft.com/office/officeart/2005/8/layout/hierarchy1"/>
    <dgm:cxn modelId="{CF294647-0BFE-40B9-B6C8-ECC274D06D88}" type="presOf" srcId="{8C2FDB49-9DB4-457A-8E51-F72B482877F1}" destId="{54B55754-7976-4151-9328-C448A86975BB}" srcOrd="0" destOrd="0" presId="urn:microsoft.com/office/officeart/2005/8/layout/hierarchy1"/>
    <dgm:cxn modelId="{347C87CA-1321-4C0E-B5B7-A8030E0F2272}" type="presOf" srcId="{8019794E-BDD5-4208-8A9D-D3611EBCFF15}" destId="{C3B7DA7C-6E30-4259-9228-96077403BA45}" srcOrd="0" destOrd="0" presId="urn:microsoft.com/office/officeart/2005/8/layout/hierarchy1"/>
    <dgm:cxn modelId="{D593B375-D54E-47F9-A9DC-41CD70AAA0EB}" type="presOf" srcId="{3250178B-3B9B-4BF6-BD57-884EA8CF5002}" destId="{2CC0C8DA-434A-420E-A0B6-8CB91AE26E27}" srcOrd="0" destOrd="0" presId="urn:microsoft.com/office/officeart/2005/8/layout/hierarchy1"/>
    <dgm:cxn modelId="{ED8BE161-B459-4F6F-A3D2-DB170ACCA3DB}" type="presOf" srcId="{547C8540-0784-420E-99AB-D8467EAC3C86}" destId="{80108E42-8C4D-437D-B935-9112FDC65898}" srcOrd="0" destOrd="0" presId="urn:microsoft.com/office/officeart/2005/8/layout/hierarchy1"/>
    <dgm:cxn modelId="{FB8D4155-946A-47B6-BB1D-30E3444486B1}" type="presOf" srcId="{BC9AC048-8903-4FB4-B5FD-717E1ED4C850}" destId="{C58A53EF-0D6F-4C9D-AC3D-666708490A21}" srcOrd="0" destOrd="0" presId="urn:microsoft.com/office/officeart/2005/8/layout/hierarchy1"/>
    <dgm:cxn modelId="{D30539C2-3916-4C3D-97F9-ABC3027BF16C}" type="presOf" srcId="{8C45982F-EC47-4405-9FDE-2E22A2678221}" destId="{12737700-E140-4937-BFE0-9B861C3576EF}" srcOrd="0" destOrd="0" presId="urn:microsoft.com/office/officeart/2005/8/layout/hierarchy1"/>
    <dgm:cxn modelId="{F3266804-9543-4545-9C14-124F638FF6C3}" type="presOf" srcId="{23948CFB-467B-4979-BE2E-72BDA0EBA6B0}" destId="{2C7DE354-4247-498C-8315-0A8053E3C7D0}" srcOrd="0" destOrd="0" presId="urn:microsoft.com/office/officeart/2005/8/layout/hierarchy1"/>
    <dgm:cxn modelId="{C337FE91-A205-4E30-B16C-83A65325D70D}" srcId="{8019794E-BDD5-4208-8A9D-D3611EBCFF15}" destId="{D0B991C6-DE2E-491B-9486-BE61E56EC7E7}" srcOrd="1" destOrd="0" parTransId="{8C45982F-EC47-4405-9FDE-2E22A2678221}" sibTransId="{6B621591-54E7-4AEB-8998-AF1BC7D5BAE9}"/>
    <dgm:cxn modelId="{6082A7D3-DF15-4224-9930-4401AD734EDC}" type="presOf" srcId="{214326B1-99FC-4538-B952-54A481F48A3E}" destId="{5248CBED-0AE7-4D30-B7FF-BE401BB1865D}" srcOrd="0" destOrd="0" presId="urn:microsoft.com/office/officeart/2005/8/layout/hierarchy1"/>
    <dgm:cxn modelId="{C07D9E38-94F6-4DC3-8256-E6F441CB355E}" type="presOf" srcId="{F478A255-B3C2-451F-AD05-D20583F6E600}" destId="{1B7A6BC4-27B0-4A6E-9402-6D7CA2B78174}" srcOrd="0" destOrd="0" presId="urn:microsoft.com/office/officeart/2005/8/layout/hierarchy1"/>
    <dgm:cxn modelId="{1EBA878E-14E9-428F-BA8C-4D4132908F27}" type="presOf" srcId="{AB099056-03EA-4ED0-B484-615054FDA73C}" destId="{14C716DE-0112-4300-BAEE-5DAFFC9BE4E9}" srcOrd="0" destOrd="0" presId="urn:microsoft.com/office/officeart/2005/8/layout/hierarchy1"/>
    <dgm:cxn modelId="{C8720600-BF91-48CC-B9FF-EDCB12900AE0}" srcId="{AB099056-03EA-4ED0-B484-615054FDA73C}" destId="{8019794E-BDD5-4208-8A9D-D3611EBCFF15}" srcOrd="0" destOrd="0" parTransId="{85FBC3DD-7255-493F-8919-B4B0014CFD90}" sibTransId="{2D013283-1B11-4DFF-88D5-DA30E07EAC5B}"/>
    <dgm:cxn modelId="{D775FC93-D83D-411E-A44C-E19E66AE303E}" type="presParOf" srcId="{1D3435D2-D377-4475-BDB9-4120F3570E9F}" destId="{98AEBFC1-6888-4099-846D-F417495518EB}" srcOrd="0" destOrd="0" presId="urn:microsoft.com/office/officeart/2005/8/layout/hierarchy1"/>
    <dgm:cxn modelId="{9F62072F-04D4-46A7-A02E-BF175C434BC5}" type="presParOf" srcId="{98AEBFC1-6888-4099-846D-F417495518EB}" destId="{05E6F553-4FA7-403F-BF5D-AC437AA0F56C}" srcOrd="0" destOrd="0" presId="urn:microsoft.com/office/officeart/2005/8/layout/hierarchy1"/>
    <dgm:cxn modelId="{84D5D2AB-F9AB-4F86-B18F-D86809BBEC22}" type="presParOf" srcId="{05E6F553-4FA7-403F-BF5D-AC437AA0F56C}" destId="{365C5FC8-F67A-4247-81A9-D4EAEFC15CD8}" srcOrd="0" destOrd="0" presId="urn:microsoft.com/office/officeart/2005/8/layout/hierarchy1"/>
    <dgm:cxn modelId="{2DF5A959-F1F2-40F0-8E7E-598782D4C1E2}" type="presParOf" srcId="{05E6F553-4FA7-403F-BF5D-AC437AA0F56C}" destId="{80108E42-8C4D-437D-B935-9112FDC65898}" srcOrd="1" destOrd="0" presId="urn:microsoft.com/office/officeart/2005/8/layout/hierarchy1"/>
    <dgm:cxn modelId="{9169CD2A-DDF7-4974-9098-1BD3F265A7B9}" type="presParOf" srcId="{98AEBFC1-6888-4099-846D-F417495518EB}" destId="{78C9E001-4C6D-4D57-B0CA-F35F629DEEFA}" srcOrd="1" destOrd="0" presId="urn:microsoft.com/office/officeart/2005/8/layout/hierarchy1"/>
    <dgm:cxn modelId="{5083F3AB-AED5-4CC0-92BF-7C3D019FE67F}" type="presParOf" srcId="{78C9E001-4C6D-4D57-B0CA-F35F629DEEFA}" destId="{C8C47405-0204-4771-BA8D-5D790C253176}" srcOrd="0" destOrd="0" presId="urn:microsoft.com/office/officeart/2005/8/layout/hierarchy1"/>
    <dgm:cxn modelId="{C75BF727-C94D-4647-A534-6D0DBB9DE005}" type="presParOf" srcId="{78C9E001-4C6D-4D57-B0CA-F35F629DEEFA}" destId="{A79BDB54-EAF5-4BF6-AF9B-4DAA3B9215E4}" srcOrd="1" destOrd="0" presId="urn:microsoft.com/office/officeart/2005/8/layout/hierarchy1"/>
    <dgm:cxn modelId="{3EF5DF0A-E4DC-4400-9197-DFBB7482EF96}" type="presParOf" srcId="{A79BDB54-EAF5-4BF6-AF9B-4DAA3B9215E4}" destId="{D61979F9-3FA7-4226-A10D-12DCC3F1214F}" srcOrd="0" destOrd="0" presId="urn:microsoft.com/office/officeart/2005/8/layout/hierarchy1"/>
    <dgm:cxn modelId="{E64C323C-2C82-4539-A98A-5D0FBAE1EA83}" type="presParOf" srcId="{D61979F9-3FA7-4226-A10D-12DCC3F1214F}" destId="{4C4F2BDF-8021-4752-90DA-0293025B5A1F}" srcOrd="0" destOrd="0" presId="urn:microsoft.com/office/officeart/2005/8/layout/hierarchy1"/>
    <dgm:cxn modelId="{569DBF8B-42FD-4542-B660-990444CAF068}" type="presParOf" srcId="{D61979F9-3FA7-4226-A10D-12DCC3F1214F}" destId="{14C716DE-0112-4300-BAEE-5DAFFC9BE4E9}" srcOrd="1" destOrd="0" presId="urn:microsoft.com/office/officeart/2005/8/layout/hierarchy1"/>
    <dgm:cxn modelId="{43295E85-87F2-4F92-A265-C4C33DEAC148}" type="presParOf" srcId="{A79BDB54-EAF5-4BF6-AF9B-4DAA3B9215E4}" destId="{FE80CF13-F9C1-4E27-8F2F-6D5B98816A74}" srcOrd="1" destOrd="0" presId="urn:microsoft.com/office/officeart/2005/8/layout/hierarchy1"/>
    <dgm:cxn modelId="{1F746CFA-7050-4D8D-81BC-757E071893E1}" type="presParOf" srcId="{FE80CF13-F9C1-4E27-8F2F-6D5B98816A74}" destId="{60848B7F-4AED-436D-B72D-3D155798DF9F}" srcOrd="0" destOrd="0" presId="urn:microsoft.com/office/officeart/2005/8/layout/hierarchy1"/>
    <dgm:cxn modelId="{90CD8AD5-AE92-42B3-BEC5-06FA05D758F0}" type="presParOf" srcId="{FE80CF13-F9C1-4E27-8F2F-6D5B98816A74}" destId="{6EB9CBB3-0DA6-422B-85A4-4562C092EE38}" srcOrd="1" destOrd="0" presId="urn:microsoft.com/office/officeart/2005/8/layout/hierarchy1"/>
    <dgm:cxn modelId="{AFEA64E2-3626-401E-93C0-7D2042EF7C60}" type="presParOf" srcId="{6EB9CBB3-0DA6-422B-85A4-4562C092EE38}" destId="{9B10B727-0CE7-40AB-A37C-41BDC8EBB14A}" srcOrd="0" destOrd="0" presId="urn:microsoft.com/office/officeart/2005/8/layout/hierarchy1"/>
    <dgm:cxn modelId="{1C83C848-B61B-4423-B6BF-11AAC10FCCF4}" type="presParOf" srcId="{9B10B727-0CE7-40AB-A37C-41BDC8EBB14A}" destId="{E53A725B-464C-48B7-BF13-2148C8041281}" srcOrd="0" destOrd="0" presId="urn:microsoft.com/office/officeart/2005/8/layout/hierarchy1"/>
    <dgm:cxn modelId="{AA4F6DF4-1495-4C14-A09E-F0FB479D2392}" type="presParOf" srcId="{9B10B727-0CE7-40AB-A37C-41BDC8EBB14A}" destId="{C3B7DA7C-6E30-4259-9228-96077403BA45}" srcOrd="1" destOrd="0" presId="urn:microsoft.com/office/officeart/2005/8/layout/hierarchy1"/>
    <dgm:cxn modelId="{4AD31D95-C4F1-41E7-A671-4FF48AEC44AC}" type="presParOf" srcId="{6EB9CBB3-0DA6-422B-85A4-4562C092EE38}" destId="{B3404522-8A4B-4093-A1FC-01722AEBD956}" srcOrd="1" destOrd="0" presId="urn:microsoft.com/office/officeart/2005/8/layout/hierarchy1"/>
    <dgm:cxn modelId="{B7124F6F-73BB-4576-8845-1D9E0F294CE5}" type="presParOf" srcId="{B3404522-8A4B-4093-A1FC-01722AEBD956}" destId="{C58A53EF-0D6F-4C9D-AC3D-666708490A21}" srcOrd="0" destOrd="0" presId="urn:microsoft.com/office/officeart/2005/8/layout/hierarchy1"/>
    <dgm:cxn modelId="{615370C3-7D55-4597-B68E-C4A32FAB5B70}" type="presParOf" srcId="{B3404522-8A4B-4093-A1FC-01722AEBD956}" destId="{A6E62CBC-BEF6-4D0B-A692-0DE8E0F6E31E}" srcOrd="1" destOrd="0" presId="urn:microsoft.com/office/officeart/2005/8/layout/hierarchy1"/>
    <dgm:cxn modelId="{C59BF2E0-DB17-49BC-B4EA-D0FE3B6C309A}" type="presParOf" srcId="{A6E62CBC-BEF6-4D0B-A692-0DE8E0F6E31E}" destId="{F93F3790-FBAC-4AC8-A230-22D9CF3F22AF}" srcOrd="0" destOrd="0" presId="urn:microsoft.com/office/officeart/2005/8/layout/hierarchy1"/>
    <dgm:cxn modelId="{C00A57F5-3743-47D7-BDBE-CAB48FC0B9BC}" type="presParOf" srcId="{F93F3790-FBAC-4AC8-A230-22D9CF3F22AF}" destId="{969CCF88-1F23-4DB9-90F4-59AA59EF8093}" srcOrd="0" destOrd="0" presId="urn:microsoft.com/office/officeart/2005/8/layout/hierarchy1"/>
    <dgm:cxn modelId="{78B22C44-0C53-4B66-83AB-7F10253E7770}" type="presParOf" srcId="{F93F3790-FBAC-4AC8-A230-22D9CF3F22AF}" destId="{2C7DE354-4247-498C-8315-0A8053E3C7D0}" srcOrd="1" destOrd="0" presId="urn:microsoft.com/office/officeart/2005/8/layout/hierarchy1"/>
    <dgm:cxn modelId="{37926196-7223-446A-AB69-382D68D3D265}" type="presParOf" srcId="{A6E62CBC-BEF6-4D0B-A692-0DE8E0F6E31E}" destId="{67442F18-D33D-4052-A1D6-8B25259DB668}" srcOrd="1" destOrd="0" presId="urn:microsoft.com/office/officeart/2005/8/layout/hierarchy1"/>
    <dgm:cxn modelId="{E09318E5-9916-4DA6-B292-FB5252383951}" type="presParOf" srcId="{B3404522-8A4B-4093-A1FC-01722AEBD956}" destId="{12737700-E140-4937-BFE0-9B861C3576EF}" srcOrd="2" destOrd="0" presId="urn:microsoft.com/office/officeart/2005/8/layout/hierarchy1"/>
    <dgm:cxn modelId="{FE8A55C5-7DC1-43C9-B57E-F832CBB2B0DD}" type="presParOf" srcId="{B3404522-8A4B-4093-A1FC-01722AEBD956}" destId="{E1687B00-F4BF-459A-A593-F48D536E1F90}" srcOrd="3" destOrd="0" presId="urn:microsoft.com/office/officeart/2005/8/layout/hierarchy1"/>
    <dgm:cxn modelId="{2C0699CA-A418-4AC1-B7D0-6143987BD780}" type="presParOf" srcId="{E1687B00-F4BF-459A-A593-F48D536E1F90}" destId="{E0DCC881-9BFD-45BE-AC04-406A976508A1}" srcOrd="0" destOrd="0" presId="urn:microsoft.com/office/officeart/2005/8/layout/hierarchy1"/>
    <dgm:cxn modelId="{1F4FF48C-04B0-4791-A7D1-D34B48DC5BB2}" type="presParOf" srcId="{E0DCC881-9BFD-45BE-AC04-406A976508A1}" destId="{E8FFE8CF-820C-4F7E-88B2-FD4344C5ECCA}" srcOrd="0" destOrd="0" presId="urn:microsoft.com/office/officeart/2005/8/layout/hierarchy1"/>
    <dgm:cxn modelId="{A6435C6F-13B1-47C2-9BE8-D082378158A2}" type="presParOf" srcId="{E0DCC881-9BFD-45BE-AC04-406A976508A1}" destId="{4A244973-164A-437A-9822-FBC89BC393C6}" srcOrd="1" destOrd="0" presId="urn:microsoft.com/office/officeart/2005/8/layout/hierarchy1"/>
    <dgm:cxn modelId="{7A0ED336-F240-4ED0-BF18-C317A82DC914}" type="presParOf" srcId="{E1687B00-F4BF-459A-A593-F48D536E1F90}" destId="{EF8F166E-94E1-4409-8B7C-674690CBA932}" srcOrd="1" destOrd="0" presId="urn:microsoft.com/office/officeart/2005/8/layout/hierarchy1"/>
    <dgm:cxn modelId="{EF2EE5B6-6372-4D2C-BF6A-00A8C59850CE}" type="presParOf" srcId="{FE80CF13-F9C1-4E27-8F2F-6D5B98816A74}" destId="{2CC0C8DA-434A-420E-A0B6-8CB91AE26E27}" srcOrd="2" destOrd="0" presId="urn:microsoft.com/office/officeart/2005/8/layout/hierarchy1"/>
    <dgm:cxn modelId="{FC9B3B5B-EEEC-4D05-9C41-152A6C1E2BAE}" type="presParOf" srcId="{FE80CF13-F9C1-4E27-8F2F-6D5B98816A74}" destId="{BE52166E-2C58-4AD4-84AD-B5F4BA7D3935}" srcOrd="3" destOrd="0" presId="urn:microsoft.com/office/officeart/2005/8/layout/hierarchy1"/>
    <dgm:cxn modelId="{F6E65225-D508-4B3D-9527-E65A15A86F64}" type="presParOf" srcId="{BE52166E-2C58-4AD4-84AD-B5F4BA7D3935}" destId="{0954B50E-3B4D-4703-A58E-53E823FA129B}" srcOrd="0" destOrd="0" presId="urn:microsoft.com/office/officeart/2005/8/layout/hierarchy1"/>
    <dgm:cxn modelId="{E567D552-3703-4CEB-89B8-F8879D40F29B}" type="presParOf" srcId="{0954B50E-3B4D-4703-A58E-53E823FA129B}" destId="{48D86C07-F1D8-4C90-A12F-8AFAEE3B4DD1}" srcOrd="0" destOrd="0" presId="urn:microsoft.com/office/officeart/2005/8/layout/hierarchy1"/>
    <dgm:cxn modelId="{09989C0B-4CB0-4E7C-AD75-B40E57B91755}" type="presParOf" srcId="{0954B50E-3B4D-4703-A58E-53E823FA129B}" destId="{1B7A6BC4-27B0-4A6E-9402-6D7CA2B78174}" srcOrd="1" destOrd="0" presId="urn:microsoft.com/office/officeart/2005/8/layout/hierarchy1"/>
    <dgm:cxn modelId="{28EDF341-6DDA-4070-B88C-5BF6BC4C2D56}" type="presParOf" srcId="{BE52166E-2C58-4AD4-84AD-B5F4BA7D3935}" destId="{4B08069A-B7CB-4561-B244-C5AB0F4FC35D}" srcOrd="1" destOrd="0" presId="urn:microsoft.com/office/officeart/2005/8/layout/hierarchy1"/>
    <dgm:cxn modelId="{5EB45CD2-0606-42C7-BC34-F8B304F334D5}" type="presParOf" srcId="{78C9E001-4C6D-4D57-B0CA-F35F629DEEFA}" destId="{5248CBED-0AE7-4D30-B7FF-BE401BB1865D}" srcOrd="2" destOrd="0" presId="urn:microsoft.com/office/officeart/2005/8/layout/hierarchy1"/>
    <dgm:cxn modelId="{A38C1A19-AB24-4909-B2A3-EF4DBC007FA4}" type="presParOf" srcId="{78C9E001-4C6D-4D57-B0CA-F35F629DEEFA}" destId="{0436B994-5B4E-461A-8A5E-346D95C73543}" srcOrd="3" destOrd="0" presId="urn:microsoft.com/office/officeart/2005/8/layout/hierarchy1"/>
    <dgm:cxn modelId="{306D01D2-049A-421D-988E-8A4890D637A7}" type="presParOf" srcId="{0436B994-5B4E-461A-8A5E-346D95C73543}" destId="{04C0AD9A-F4AE-45AD-9BBF-D3B9945D4CFC}" srcOrd="0" destOrd="0" presId="urn:microsoft.com/office/officeart/2005/8/layout/hierarchy1"/>
    <dgm:cxn modelId="{B208B1FB-D9C1-4B0E-B49F-9D9FDB98BBB8}" type="presParOf" srcId="{04C0AD9A-F4AE-45AD-9BBF-D3B9945D4CFC}" destId="{B3F32493-9D75-4E31-9D61-951543717CC7}" srcOrd="0" destOrd="0" presId="urn:microsoft.com/office/officeart/2005/8/layout/hierarchy1"/>
    <dgm:cxn modelId="{8C0F7125-1673-4D65-AA23-9FDC0BA745BE}" type="presParOf" srcId="{04C0AD9A-F4AE-45AD-9BBF-D3B9945D4CFC}" destId="{54B55754-7976-4151-9328-C448A86975BB}" srcOrd="1" destOrd="0" presId="urn:microsoft.com/office/officeart/2005/8/layout/hierarchy1"/>
    <dgm:cxn modelId="{E40FD09C-DB8C-43B0-91AA-D5253B695686}" type="presParOf" srcId="{0436B994-5B4E-461A-8A5E-346D95C73543}" destId="{78F1053B-2FB0-4F40-B14B-FAE5C606630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5C3E5A-E16F-4445-AB39-52AA812329BA}">
      <dsp:nvSpPr>
        <dsp:cNvPr id="0" name=""/>
        <dsp:cNvSpPr/>
      </dsp:nvSpPr>
      <dsp:spPr>
        <a:xfrm>
          <a:off x="179995" y="0"/>
          <a:ext cx="5181600" cy="5181600"/>
        </a:xfrm>
        <a:prstGeom prst="diamond">
          <a:avLst/>
        </a:prstGeom>
        <a:solidFill>
          <a:srgbClr val="3AB9C6"/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FC5D801-D888-4840-9FF2-E8B4AEC0EED5}">
      <dsp:nvSpPr>
        <dsp:cNvPr id="0" name=""/>
        <dsp:cNvSpPr/>
      </dsp:nvSpPr>
      <dsp:spPr>
        <a:xfrm>
          <a:off x="716669" y="588463"/>
          <a:ext cx="2020824" cy="2020824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Потенциал</a:t>
          </a:r>
          <a:endParaRPr lang="ru-RU" sz="2400" b="1" kern="1200" dirty="0">
            <a:latin typeface="Calibri Light" panose="020F0302020204030204" pitchFamily="34" charset="0"/>
            <a:cs typeface="Calibri Light" panose="020F0302020204030204" pitchFamily="34" charset="0"/>
          </a:endParaRPr>
        </a:p>
      </dsp:txBody>
      <dsp:txXfrm>
        <a:off x="716669" y="588463"/>
        <a:ext cx="2020824" cy="2020824"/>
      </dsp:txXfrm>
    </dsp:sp>
    <dsp:sp modelId="{FA52545B-06B1-49A3-91C7-5E4063A5F47A}">
      <dsp:nvSpPr>
        <dsp:cNvPr id="0" name=""/>
        <dsp:cNvSpPr/>
      </dsp:nvSpPr>
      <dsp:spPr>
        <a:xfrm>
          <a:off x="2892941" y="588463"/>
          <a:ext cx="2020824" cy="2020824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160472"/>
                <a:satOff val="3389"/>
                <a:lumOff val="9027"/>
                <a:alphaOff val="0"/>
                <a:tint val="98000"/>
                <a:lumMod val="100000"/>
              </a:schemeClr>
            </a:gs>
            <a:gs pos="100000">
              <a:schemeClr val="accent2">
                <a:shade val="80000"/>
                <a:hueOff val="-160472"/>
                <a:satOff val="3389"/>
                <a:lumOff val="9027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83820" rIns="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Независимость</a:t>
          </a:r>
          <a:endParaRPr lang="ru-RU" sz="2200" b="1" kern="1200" dirty="0">
            <a:latin typeface="Calibri Light" panose="020F0302020204030204" pitchFamily="34" charset="0"/>
            <a:cs typeface="Calibri Light" panose="020F0302020204030204" pitchFamily="34" charset="0"/>
          </a:endParaRPr>
        </a:p>
      </dsp:txBody>
      <dsp:txXfrm>
        <a:off x="2892941" y="588463"/>
        <a:ext cx="2020824" cy="2020824"/>
      </dsp:txXfrm>
    </dsp:sp>
    <dsp:sp modelId="{1DA1DCD2-5625-41AE-9BA8-082F0860BE25}">
      <dsp:nvSpPr>
        <dsp:cNvPr id="0" name=""/>
        <dsp:cNvSpPr/>
      </dsp:nvSpPr>
      <dsp:spPr>
        <a:xfrm>
          <a:off x="745546" y="2669877"/>
          <a:ext cx="2020824" cy="2020824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320943"/>
                <a:satOff val="6777"/>
                <a:lumOff val="18054"/>
                <a:alphaOff val="0"/>
                <a:tint val="98000"/>
                <a:lumMod val="100000"/>
              </a:schemeClr>
            </a:gs>
            <a:gs pos="100000">
              <a:schemeClr val="accent2">
                <a:shade val="80000"/>
                <a:hueOff val="-320943"/>
                <a:satOff val="6777"/>
                <a:lumOff val="18054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Личностный рост</a:t>
          </a:r>
          <a:endParaRPr lang="ru-RU" sz="2400" b="1" kern="1200" dirty="0">
            <a:latin typeface="Calibri Light" panose="020F0302020204030204" pitchFamily="34" charset="0"/>
            <a:cs typeface="Calibri Light" panose="020F0302020204030204" pitchFamily="34" charset="0"/>
          </a:endParaRPr>
        </a:p>
      </dsp:txBody>
      <dsp:txXfrm>
        <a:off x="745546" y="2669877"/>
        <a:ext cx="2020824" cy="2020824"/>
      </dsp:txXfrm>
    </dsp:sp>
    <dsp:sp modelId="{6D404A2E-777F-481A-B44F-7BFDE506E33E}">
      <dsp:nvSpPr>
        <dsp:cNvPr id="0" name=""/>
        <dsp:cNvSpPr/>
      </dsp:nvSpPr>
      <dsp:spPr>
        <a:xfrm>
          <a:off x="2921818" y="2669877"/>
          <a:ext cx="2020824" cy="2020824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481415"/>
                <a:satOff val="10166"/>
                <a:lumOff val="27081"/>
                <a:alphaOff val="0"/>
                <a:tint val="98000"/>
                <a:lumMod val="100000"/>
              </a:schemeClr>
            </a:gs>
            <a:gs pos="100000">
              <a:schemeClr val="accent2">
                <a:shade val="80000"/>
                <a:hueOff val="-481415"/>
                <a:satOff val="10166"/>
                <a:lumOff val="27081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Любимое дело</a:t>
          </a:r>
          <a:endParaRPr lang="ru-RU" sz="2400" b="1" kern="1200" dirty="0">
            <a:latin typeface="Calibri Light" panose="020F0302020204030204" pitchFamily="34" charset="0"/>
            <a:cs typeface="Calibri Light" panose="020F0302020204030204" pitchFamily="34" charset="0"/>
          </a:endParaRPr>
        </a:p>
      </dsp:txBody>
      <dsp:txXfrm>
        <a:off x="2921818" y="2669877"/>
        <a:ext cx="2020824" cy="202082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5870DF-5219-4872-9179-B25994877161}">
      <dsp:nvSpPr>
        <dsp:cNvPr id="0" name=""/>
        <dsp:cNvSpPr/>
      </dsp:nvSpPr>
      <dsp:spPr>
        <a:xfrm>
          <a:off x="302108" y="721"/>
          <a:ext cx="3686313" cy="20027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alpha val="7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i="0" kern="1200" dirty="0" smtClean="0"/>
            <a:t>Производственное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i="0" kern="1200" dirty="0" smtClean="0"/>
            <a:t>предпринимательство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0" i="0" kern="1200" dirty="0" smtClean="0"/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dirty="0" smtClean="0"/>
            <a:t>Главной составной частью производственного предпринимательства является производство продукции, подлежащей последующей реализации потребителям.</a:t>
          </a:r>
          <a:r>
            <a:rPr lang="ru-RU" sz="1600" b="0" i="0" kern="1200" dirty="0" smtClean="0"/>
            <a:t> </a:t>
          </a:r>
          <a:endParaRPr lang="ru-RU" sz="1600" b="0" kern="1200" dirty="0"/>
        </a:p>
      </dsp:txBody>
      <dsp:txXfrm>
        <a:off x="302108" y="721"/>
        <a:ext cx="3686313" cy="2002714"/>
      </dsp:txXfrm>
    </dsp:sp>
    <dsp:sp modelId="{9C9D807D-CE24-41D4-8BB8-02EFB3931A3E}">
      <dsp:nvSpPr>
        <dsp:cNvPr id="0" name=""/>
        <dsp:cNvSpPr/>
      </dsp:nvSpPr>
      <dsp:spPr>
        <a:xfrm>
          <a:off x="4263076" y="721"/>
          <a:ext cx="3646405" cy="20027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alpha val="7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+mn-lt"/>
            </a:rPr>
            <a:t>Финансово-кредитное предпринимательство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0" lang="ru-RU" altLang="ru-RU" sz="600" b="0" i="0" u="none" strike="noStrike" kern="1200" cap="none" normalizeH="0" baseline="0" dirty="0" smtClean="0">
            <a:ln/>
            <a:effectLst/>
            <a:latin typeface="+mn-lt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500" b="0" i="0" u="none" strike="noStrike" kern="1200" cap="none" normalizeH="0" baseline="0" dirty="0" smtClean="0">
              <a:ln/>
              <a:effectLst/>
              <a:latin typeface="+mn-lt"/>
            </a:rPr>
            <a:t>Является разновидностью коммерческого предпринимательства. Объектом купли-продажи выступают деньги, валюта, ценные бумаги.</a:t>
          </a:r>
          <a:endParaRPr lang="ru-RU" sz="1500" b="0" kern="1200" dirty="0">
            <a:latin typeface="+mn-lt"/>
          </a:endParaRPr>
        </a:p>
      </dsp:txBody>
      <dsp:txXfrm>
        <a:off x="4263076" y="721"/>
        <a:ext cx="3646405" cy="2002714"/>
      </dsp:txXfrm>
    </dsp:sp>
    <dsp:sp modelId="{4CE87913-94DD-4FDB-B727-A9D2D9558A68}">
      <dsp:nvSpPr>
        <dsp:cNvPr id="0" name=""/>
        <dsp:cNvSpPr/>
      </dsp:nvSpPr>
      <dsp:spPr>
        <a:xfrm>
          <a:off x="321361" y="2278091"/>
          <a:ext cx="3686313" cy="12804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alpha val="7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Коммерческое предпринимательство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0" i="0" kern="1200" dirty="0" smtClean="0"/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dirty="0" smtClean="0"/>
            <a:t>Связано с куплей-продажей товаров, товарообменными, товарно-денежными операциями</a:t>
          </a:r>
        </a:p>
      </dsp:txBody>
      <dsp:txXfrm>
        <a:off x="321361" y="2278091"/>
        <a:ext cx="3686313" cy="1280475"/>
      </dsp:txXfrm>
    </dsp:sp>
    <dsp:sp modelId="{B6B4681C-B03E-4751-933A-A2E5F9154A72}">
      <dsp:nvSpPr>
        <dsp:cNvPr id="0" name=""/>
        <dsp:cNvSpPr/>
      </dsp:nvSpPr>
      <dsp:spPr>
        <a:xfrm>
          <a:off x="4282330" y="2278091"/>
          <a:ext cx="3607899" cy="12804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alpha val="7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Страховое предпринимательство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/>
            <a:t>Купля-продажа страховых услуг</a:t>
          </a:r>
          <a:endParaRPr lang="ru-RU" sz="1500" b="0" kern="1200" dirty="0"/>
        </a:p>
      </dsp:txBody>
      <dsp:txXfrm>
        <a:off x="4282330" y="2278091"/>
        <a:ext cx="3607899" cy="1280475"/>
      </dsp:txXfrm>
    </dsp:sp>
    <dsp:sp modelId="{FA51B255-FD52-4FC0-BB3D-2D413130CAD4}">
      <dsp:nvSpPr>
        <dsp:cNvPr id="0" name=""/>
        <dsp:cNvSpPr/>
      </dsp:nvSpPr>
      <dsp:spPr>
        <a:xfrm>
          <a:off x="302108" y="3833222"/>
          <a:ext cx="3686313" cy="188843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alpha val="7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Посредническое предпринимательство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b="0" kern="1200" dirty="0" smtClean="0"/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/>
            <a:t>Появляется в деятельности, соединяющей заинтересованные во взаимной сделке стороны</a:t>
          </a:r>
          <a:endParaRPr lang="ru-RU" sz="1500" b="0" kern="1200" dirty="0"/>
        </a:p>
      </dsp:txBody>
      <dsp:txXfrm>
        <a:off x="302108" y="3833222"/>
        <a:ext cx="3686313" cy="1888430"/>
      </dsp:txXfrm>
    </dsp:sp>
    <dsp:sp modelId="{0289E887-DE90-4B83-B0F7-A2A4B3F75A33}">
      <dsp:nvSpPr>
        <dsp:cNvPr id="0" name=""/>
        <dsp:cNvSpPr/>
      </dsp:nvSpPr>
      <dsp:spPr>
        <a:xfrm>
          <a:off x="4263076" y="3833222"/>
          <a:ext cx="3646405" cy="188843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alpha val="7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Консультативное предпринимательство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 smtClean="0"/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Предоставление независимых советов и помощи по вопросам управления, включая определение и оценку проблем, рекомендацию соответствующих мер и помощь в их реализации</a:t>
          </a:r>
          <a:endParaRPr lang="ru-RU" sz="1500" kern="1200" dirty="0"/>
        </a:p>
      </dsp:txBody>
      <dsp:txXfrm>
        <a:off x="4263076" y="3833222"/>
        <a:ext cx="3646405" cy="188843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EA2CD6-E91A-4E68-A7AB-D4F352B7D752}">
      <dsp:nvSpPr>
        <dsp:cNvPr id="0" name=""/>
        <dsp:cNvSpPr/>
      </dsp:nvSpPr>
      <dsp:spPr>
        <a:xfrm>
          <a:off x="1164" y="0"/>
          <a:ext cx="3026634" cy="327900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200" b="1" kern="1200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Ресурсная функция</a:t>
          </a:r>
          <a:endParaRPr lang="ru-RU" sz="2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sp:txBody>
      <dsp:txXfrm>
        <a:off x="1164" y="0"/>
        <a:ext cx="3026634" cy="983701"/>
      </dsp:txXfrm>
    </dsp:sp>
    <dsp:sp modelId="{E15FD57E-2E73-4ACB-9067-B388B2AFAA8A}">
      <dsp:nvSpPr>
        <dsp:cNvPr id="0" name=""/>
        <dsp:cNvSpPr/>
      </dsp:nvSpPr>
      <dsp:spPr>
        <a:xfrm>
          <a:off x="160026" y="773326"/>
          <a:ext cx="2651525" cy="1911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Соединение материальных, трудовых, информационных, финансовых, интеллектуальных и др.  ресурсов  в единое целое</a:t>
          </a:r>
          <a:endParaRPr lang="ru-RU" sz="16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sp:txBody>
      <dsp:txXfrm>
        <a:off x="160026" y="773326"/>
        <a:ext cx="2651525" cy="1911589"/>
      </dsp:txXfrm>
    </dsp:sp>
    <dsp:sp modelId="{BA838567-00AB-4816-929E-8B3DF213184E}">
      <dsp:nvSpPr>
        <dsp:cNvPr id="0" name=""/>
        <dsp:cNvSpPr/>
      </dsp:nvSpPr>
      <dsp:spPr>
        <a:xfrm>
          <a:off x="3254796" y="0"/>
          <a:ext cx="3026634" cy="327900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200" b="1" kern="1200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Организационная функция</a:t>
          </a:r>
          <a:endParaRPr lang="ru-RU" sz="2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sp:txBody>
      <dsp:txXfrm>
        <a:off x="3254796" y="0"/>
        <a:ext cx="3026634" cy="983701"/>
      </dsp:txXfrm>
    </dsp:sp>
    <dsp:sp modelId="{7B576098-D0CE-4E79-BE48-F58D6A795D69}">
      <dsp:nvSpPr>
        <dsp:cNvPr id="0" name=""/>
        <dsp:cNvSpPr/>
      </dsp:nvSpPr>
      <dsp:spPr>
        <a:xfrm>
          <a:off x="3540099" y="791901"/>
          <a:ext cx="2421307" cy="1994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effectLst/>
              <a:latin typeface="Georgia" panose="02040502050405020303" pitchFamily="18" charset="0"/>
            </a:rPr>
            <a:t>Принятие самостоятельных решений об организации собственного дела, формировании стратегии, выборе стиля управления</a:t>
          </a:r>
          <a:endParaRPr lang="ru-RU" sz="1600" b="0" kern="1200" dirty="0">
            <a:effectLst/>
            <a:latin typeface="Georgia" panose="02040502050405020303" pitchFamily="18" charset="0"/>
          </a:endParaRPr>
        </a:p>
      </dsp:txBody>
      <dsp:txXfrm>
        <a:off x="3540099" y="791901"/>
        <a:ext cx="2421307" cy="1994179"/>
      </dsp:txXfrm>
    </dsp:sp>
    <dsp:sp modelId="{15586ACC-D79B-48F7-80AE-1DD51960F2F1}">
      <dsp:nvSpPr>
        <dsp:cNvPr id="0" name=""/>
        <dsp:cNvSpPr/>
      </dsp:nvSpPr>
      <dsp:spPr>
        <a:xfrm>
          <a:off x="6509593" y="0"/>
          <a:ext cx="3026634" cy="327900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200" b="1" kern="1200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Творческая функция</a:t>
          </a:r>
          <a:endParaRPr lang="ru-RU" sz="2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sp:txBody>
      <dsp:txXfrm>
        <a:off x="6509593" y="0"/>
        <a:ext cx="3026634" cy="983701"/>
      </dsp:txXfrm>
    </dsp:sp>
    <dsp:sp modelId="{16699F31-0085-4579-A48D-97C114CC6B80}">
      <dsp:nvSpPr>
        <dsp:cNvPr id="0" name=""/>
        <dsp:cNvSpPr/>
      </dsp:nvSpPr>
      <dsp:spPr>
        <a:xfrm>
          <a:off x="6787993" y="855149"/>
          <a:ext cx="2421307" cy="1930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rPr>
            <a:t>Создание инновационных продуктов и услуг, новых креативных решений для бизнеса</a:t>
          </a:r>
          <a:endParaRPr lang="ru-RU" sz="1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anose="02040502050405020303" pitchFamily="18" charset="0"/>
          </a:endParaRPr>
        </a:p>
      </dsp:txBody>
      <dsp:txXfrm>
        <a:off x="6787993" y="855149"/>
        <a:ext cx="2421307" cy="193094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2B2D18-7067-49EC-9B03-64A460D5AD66}">
      <dsp:nvSpPr>
        <dsp:cNvPr id="0" name=""/>
        <dsp:cNvSpPr/>
      </dsp:nvSpPr>
      <dsp:spPr>
        <a:xfrm>
          <a:off x="668508" y="0"/>
          <a:ext cx="9124155" cy="3649662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21FB1-6A1A-447B-82A5-186ACE275362}">
      <dsp:nvSpPr>
        <dsp:cNvPr id="0" name=""/>
        <dsp:cNvSpPr/>
      </dsp:nvSpPr>
      <dsp:spPr>
        <a:xfrm>
          <a:off x="1598533" y="638690"/>
          <a:ext cx="3010971" cy="1788334"/>
        </a:xfrm>
        <a:prstGeom prst="rect">
          <a:avLst/>
        </a:prstGeom>
        <a:noFill/>
        <a:ln w="19050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0452" rIns="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i="0" kern="1200" dirty="0" err="1" smtClean="0"/>
            <a:t>Физлица</a:t>
          </a:r>
          <a:r>
            <a:rPr lang="ru-RU" sz="1700" b="0" i="0" kern="1200" dirty="0" smtClean="0"/>
            <a:t>, оказывающие услуги другим гражданам по присмотру за детьми, больными, пожилыми людьми, по уборке жилых помещений (они упоминаются в п. 7.3 ст. 83 НК РФ).</a:t>
          </a:r>
          <a:endParaRPr lang="ru-RU" sz="1700" kern="1200" dirty="0"/>
        </a:p>
      </dsp:txBody>
      <dsp:txXfrm>
        <a:off x="1598533" y="638690"/>
        <a:ext cx="3010971" cy="1788334"/>
      </dsp:txXfrm>
    </dsp:sp>
    <dsp:sp modelId="{326EF6C7-5D69-49BA-976D-E3BCD64BB983}">
      <dsp:nvSpPr>
        <dsp:cNvPr id="0" name=""/>
        <dsp:cNvSpPr/>
      </dsp:nvSpPr>
      <dsp:spPr>
        <a:xfrm>
          <a:off x="5065712" y="1222636"/>
          <a:ext cx="3558420" cy="1788334"/>
        </a:xfrm>
        <a:prstGeom prst="rect">
          <a:avLst/>
        </a:prstGeom>
        <a:noFill/>
        <a:ln w="19050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0452" rIns="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i="0" kern="1200" dirty="0" smtClean="0"/>
            <a:t>Граждане, зарегистрированные как плательщики налога на профессиональный доход в соответствии с </a:t>
          </a:r>
          <a:r>
            <a:rPr lang="ru-RU" sz="1700" b="0" i="0" kern="1200" dirty="0" smtClean="0">
              <a:hlinkClick xmlns:r="http://schemas.openxmlformats.org/officeDocument/2006/relationships" r:id="rId1"/>
            </a:rPr>
            <a:t>Законом от 27.11.2018 № 422-ФЗ</a:t>
          </a:r>
          <a:r>
            <a:rPr lang="ru-RU" sz="1700" b="0" i="0" kern="1200" dirty="0" smtClean="0"/>
            <a:t>.</a:t>
          </a:r>
          <a:endParaRPr lang="ru-RU" sz="1700" kern="1200" dirty="0"/>
        </a:p>
      </dsp:txBody>
      <dsp:txXfrm>
        <a:off x="5065712" y="1222636"/>
        <a:ext cx="3558420" cy="178833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48CBED-0AE7-4D30-B7FF-BE401BB1865D}">
      <dsp:nvSpPr>
        <dsp:cNvPr id="0" name=""/>
        <dsp:cNvSpPr/>
      </dsp:nvSpPr>
      <dsp:spPr>
        <a:xfrm>
          <a:off x="6035627" y="967135"/>
          <a:ext cx="1548258" cy="417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818"/>
              </a:lnTo>
              <a:lnTo>
                <a:pt x="1548258" y="284818"/>
              </a:lnTo>
              <a:lnTo>
                <a:pt x="1548258" y="417946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C0C8DA-434A-420E-A0B6-8CB91AE26E27}">
      <dsp:nvSpPr>
        <dsp:cNvPr id="0" name=""/>
        <dsp:cNvSpPr/>
      </dsp:nvSpPr>
      <dsp:spPr>
        <a:xfrm>
          <a:off x="4487369" y="2297617"/>
          <a:ext cx="1548258" cy="417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818"/>
              </a:lnTo>
              <a:lnTo>
                <a:pt x="1548258" y="284818"/>
              </a:lnTo>
              <a:lnTo>
                <a:pt x="1548258" y="417946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737700-E140-4937-BFE0-9B861C3576EF}">
      <dsp:nvSpPr>
        <dsp:cNvPr id="0" name=""/>
        <dsp:cNvSpPr/>
      </dsp:nvSpPr>
      <dsp:spPr>
        <a:xfrm>
          <a:off x="2939110" y="3628099"/>
          <a:ext cx="1548258" cy="417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818"/>
              </a:lnTo>
              <a:lnTo>
                <a:pt x="1548258" y="284818"/>
              </a:lnTo>
              <a:lnTo>
                <a:pt x="1548258" y="417946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8A53EF-0D6F-4C9D-AC3D-666708490A21}">
      <dsp:nvSpPr>
        <dsp:cNvPr id="0" name=""/>
        <dsp:cNvSpPr/>
      </dsp:nvSpPr>
      <dsp:spPr>
        <a:xfrm>
          <a:off x="1390851" y="3628099"/>
          <a:ext cx="1548258" cy="417946"/>
        </a:xfrm>
        <a:custGeom>
          <a:avLst/>
          <a:gdLst/>
          <a:ahLst/>
          <a:cxnLst/>
          <a:rect l="0" t="0" r="0" b="0"/>
          <a:pathLst>
            <a:path>
              <a:moveTo>
                <a:pt x="1548258" y="0"/>
              </a:moveTo>
              <a:lnTo>
                <a:pt x="1548258" y="284818"/>
              </a:lnTo>
              <a:lnTo>
                <a:pt x="0" y="284818"/>
              </a:lnTo>
              <a:lnTo>
                <a:pt x="0" y="417946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848B7F-4AED-436D-B72D-3D155798DF9F}">
      <dsp:nvSpPr>
        <dsp:cNvPr id="0" name=""/>
        <dsp:cNvSpPr/>
      </dsp:nvSpPr>
      <dsp:spPr>
        <a:xfrm>
          <a:off x="2939110" y="2297617"/>
          <a:ext cx="1548258" cy="417946"/>
        </a:xfrm>
        <a:custGeom>
          <a:avLst/>
          <a:gdLst/>
          <a:ahLst/>
          <a:cxnLst/>
          <a:rect l="0" t="0" r="0" b="0"/>
          <a:pathLst>
            <a:path>
              <a:moveTo>
                <a:pt x="1548258" y="0"/>
              </a:moveTo>
              <a:lnTo>
                <a:pt x="1548258" y="284818"/>
              </a:lnTo>
              <a:lnTo>
                <a:pt x="0" y="284818"/>
              </a:lnTo>
              <a:lnTo>
                <a:pt x="0" y="417946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C47405-0204-4771-BA8D-5D790C253176}">
      <dsp:nvSpPr>
        <dsp:cNvPr id="0" name=""/>
        <dsp:cNvSpPr/>
      </dsp:nvSpPr>
      <dsp:spPr>
        <a:xfrm>
          <a:off x="4487369" y="967135"/>
          <a:ext cx="1548258" cy="417946"/>
        </a:xfrm>
        <a:custGeom>
          <a:avLst/>
          <a:gdLst/>
          <a:ahLst/>
          <a:cxnLst/>
          <a:rect l="0" t="0" r="0" b="0"/>
          <a:pathLst>
            <a:path>
              <a:moveTo>
                <a:pt x="1548258" y="0"/>
              </a:moveTo>
              <a:lnTo>
                <a:pt x="1548258" y="284818"/>
              </a:lnTo>
              <a:lnTo>
                <a:pt x="0" y="284818"/>
              </a:lnTo>
              <a:lnTo>
                <a:pt x="0" y="417946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5C5FC8-F67A-4247-81A9-D4EAEFC15CD8}">
      <dsp:nvSpPr>
        <dsp:cNvPr id="0" name=""/>
        <dsp:cNvSpPr/>
      </dsp:nvSpPr>
      <dsp:spPr>
        <a:xfrm>
          <a:off x="4647042" y="54599"/>
          <a:ext cx="2777169" cy="91253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108E42-8C4D-437D-B935-9112FDC65898}">
      <dsp:nvSpPr>
        <dsp:cNvPr id="0" name=""/>
        <dsp:cNvSpPr/>
      </dsp:nvSpPr>
      <dsp:spPr>
        <a:xfrm>
          <a:off x="4806716" y="206289"/>
          <a:ext cx="2777169" cy="9125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</a:rPr>
            <a:t>Предприниматели</a:t>
          </a:r>
          <a:endParaRPr lang="ru-RU" sz="1800" kern="1200" dirty="0">
            <a:latin typeface="+mn-lt"/>
          </a:endParaRPr>
        </a:p>
      </dsp:txBody>
      <dsp:txXfrm>
        <a:off x="4806716" y="206289"/>
        <a:ext cx="2777169" cy="912535"/>
      </dsp:txXfrm>
    </dsp:sp>
    <dsp:sp modelId="{4C4F2BDF-8021-4752-90DA-0293025B5A1F}">
      <dsp:nvSpPr>
        <dsp:cNvPr id="0" name=""/>
        <dsp:cNvSpPr/>
      </dsp:nvSpPr>
      <dsp:spPr>
        <a:xfrm>
          <a:off x="3098784" y="1385081"/>
          <a:ext cx="2777169" cy="9125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C716DE-0112-4300-BAEE-5DAFFC9BE4E9}">
      <dsp:nvSpPr>
        <dsp:cNvPr id="0" name=""/>
        <dsp:cNvSpPr/>
      </dsp:nvSpPr>
      <dsp:spPr>
        <a:xfrm>
          <a:off x="3258458" y="1536771"/>
          <a:ext cx="2777169" cy="9125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</a:rPr>
            <a:t>Юридические лица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 dirty="0" smtClean="0">
              <a:latin typeface="+mn-lt"/>
            </a:rPr>
            <a:t>(организации)</a:t>
          </a:r>
          <a:endParaRPr lang="ru-RU" sz="1800" kern="1200" dirty="0">
            <a:latin typeface="+mn-lt"/>
          </a:endParaRPr>
        </a:p>
      </dsp:txBody>
      <dsp:txXfrm>
        <a:off x="3258458" y="1536771"/>
        <a:ext cx="2777169" cy="912535"/>
      </dsp:txXfrm>
    </dsp:sp>
    <dsp:sp modelId="{E53A725B-464C-48B7-BF13-2148C8041281}">
      <dsp:nvSpPr>
        <dsp:cNvPr id="0" name=""/>
        <dsp:cNvSpPr/>
      </dsp:nvSpPr>
      <dsp:spPr>
        <a:xfrm>
          <a:off x="1550525" y="2715563"/>
          <a:ext cx="2777169" cy="91253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B7DA7C-6E30-4259-9228-96077403BA45}">
      <dsp:nvSpPr>
        <dsp:cNvPr id="0" name=""/>
        <dsp:cNvSpPr/>
      </dsp:nvSpPr>
      <dsp:spPr>
        <a:xfrm>
          <a:off x="1710199" y="2867253"/>
          <a:ext cx="2777169" cy="9125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</a:rPr>
            <a:t>Акционерное общество</a:t>
          </a:r>
          <a:endParaRPr lang="ru-RU" sz="1800" kern="1200" dirty="0">
            <a:latin typeface="+mn-lt"/>
          </a:endParaRPr>
        </a:p>
      </dsp:txBody>
      <dsp:txXfrm>
        <a:off x="1710199" y="2867253"/>
        <a:ext cx="2777169" cy="912535"/>
      </dsp:txXfrm>
    </dsp:sp>
    <dsp:sp modelId="{969CCF88-1F23-4DB9-90F4-59AA59EF8093}">
      <dsp:nvSpPr>
        <dsp:cNvPr id="0" name=""/>
        <dsp:cNvSpPr/>
      </dsp:nvSpPr>
      <dsp:spPr>
        <a:xfrm>
          <a:off x="2266" y="4046045"/>
          <a:ext cx="2777169" cy="91253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7DE354-4247-498C-8315-0A8053E3C7D0}">
      <dsp:nvSpPr>
        <dsp:cNvPr id="0" name=""/>
        <dsp:cNvSpPr/>
      </dsp:nvSpPr>
      <dsp:spPr>
        <a:xfrm>
          <a:off x="161940" y="4197735"/>
          <a:ext cx="2777169" cy="9125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</a:rPr>
            <a:t>Публичное (ПАО)</a:t>
          </a:r>
          <a:endParaRPr lang="ru-RU" sz="1800" kern="1200" dirty="0">
            <a:latin typeface="+mn-lt"/>
          </a:endParaRPr>
        </a:p>
      </dsp:txBody>
      <dsp:txXfrm>
        <a:off x="161940" y="4197735"/>
        <a:ext cx="2777169" cy="912535"/>
      </dsp:txXfrm>
    </dsp:sp>
    <dsp:sp modelId="{E8FFE8CF-820C-4F7E-88B2-FD4344C5ECCA}">
      <dsp:nvSpPr>
        <dsp:cNvPr id="0" name=""/>
        <dsp:cNvSpPr/>
      </dsp:nvSpPr>
      <dsp:spPr>
        <a:xfrm>
          <a:off x="3098784" y="4046045"/>
          <a:ext cx="2777169" cy="91253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244973-164A-437A-9822-FBC89BC393C6}">
      <dsp:nvSpPr>
        <dsp:cNvPr id="0" name=""/>
        <dsp:cNvSpPr/>
      </dsp:nvSpPr>
      <dsp:spPr>
        <a:xfrm>
          <a:off x="3258458" y="4197735"/>
          <a:ext cx="2777169" cy="9125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</a:rPr>
            <a:t>Непубличное (АО)</a:t>
          </a:r>
          <a:endParaRPr lang="ru-RU" sz="1800" kern="1200" dirty="0">
            <a:latin typeface="+mn-lt"/>
          </a:endParaRPr>
        </a:p>
      </dsp:txBody>
      <dsp:txXfrm>
        <a:off x="3258458" y="4197735"/>
        <a:ext cx="2777169" cy="912535"/>
      </dsp:txXfrm>
    </dsp:sp>
    <dsp:sp modelId="{48D86C07-F1D8-4C90-A12F-8AFAEE3B4DD1}">
      <dsp:nvSpPr>
        <dsp:cNvPr id="0" name=""/>
        <dsp:cNvSpPr/>
      </dsp:nvSpPr>
      <dsp:spPr>
        <a:xfrm>
          <a:off x="4647042" y="2715563"/>
          <a:ext cx="2777169" cy="91253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7A6BC4-27B0-4A6E-9402-6D7CA2B78174}">
      <dsp:nvSpPr>
        <dsp:cNvPr id="0" name=""/>
        <dsp:cNvSpPr/>
      </dsp:nvSpPr>
      <dsp:spPr>
        <a:xfrm>
          <a:off x="4806716" y="2867253"/>
          <a:ext cx="2777169" cy="9125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</a:rPr>
            <a:t>Общество с ограниченной ответственностью (ООО)</a:t>
          </a:r>
          <a:endParaRPr lang="ru-RU" sz="1800" kern="1200" dirty="0">
            <a:latin typeface="+mn-lt"/>
          </a:endParaRPr>
        </a:p>
      </dsp:txBody>
      <dsp:txXfrm>
        <a:off x="4806716" y="2867253"/>
        <a:ext cx="2777169" cy="912535"/>
      </dsp:txXfrm>
    </dsp:sp>
    <dsp:sp modelId="{B3F32493-9D75-4E31-9D61-951543717CC7}">
      <dsp:nvSpPr>
        <dsp:cNvPr id="0" name=""/>
        <dsp:cNvSpPr/>
      </dsp:nvSpPr>
      <dsp:spPr>
        <a:xfrm>
          <a:off x="6195301" y="1385081"/>
          <a:ext cx="2777169" cy="9125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55754-7976-4151-9328-C448A86975BB}">
      <dsp:nvSpPr>
        <dsp:cNvPr id="0" name=""/>
        <dsp:cNvSpPr/>
      </dsp:nvSpPr>
      <dsp:spPr>
        <a:xfrm>
          <a:off x="6354975" y="1536771"/>
          <a:ext cx="2777169" cy="9125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</a:rPr>
            <a:t>Физические лица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 dirty="0" smtClean="0">
              <a:latin typeface="+mn-lt"/>
            </a:rPr>
            <a:t>(индивидуальный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 dirty="0" smtClean="0">
              <a:latin typeface="+mn-lt"/>
            </a:rPr>
            <a:t>предприниматель)</a:t>
          </a:r>
          <a:endParaRPr lang="ru-RU" sz="1800" kern="1200" dirty="0">
            <a:latin typeface="+mn-lt"/>
          </a:endParaRPr>
        </a:p>
      </dsp:txBody>
      <dsp:txXfrm>
        <a:off x="6354975" y="1536771"/>
        <a:ext cx="2777169" cy="9125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035B0-D68C-4704-AC29-F0495BD4A21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06FD3B-222A-48D2-BB2A-33F74D886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6494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6FD3B-222A-48D2-BB2A-33F74D88692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5825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6FD3B-222A-48D2-BB2A-33F74D88692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436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283F548-82FA-4CEA-A0A9-93C9D0A50C1D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59689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E2CB-C3BD-482E-8EB8-EAAA7D3E0218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1232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3195-9B8F-466E-A6C3-E12AAB641C1F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045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E9CC8-0E52-48B1-83F3-8BBC9C659737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1858599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569E8-3988-4A3E-B9DE-58AD11AFC6EE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92667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383B-C4AD-4AFD-B647-C7EBBA1EC63D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65851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187ED-30EF-45D3-BA64-4FF1389F7FFB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98878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89C1-BAE7-491B-8D1F-00BC6624A855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812735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12EE-AE53-4C95-B254-B3B6C3F596D6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89251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F73EB-FF4E-4FFE-8571-265DD1A0C737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36759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945AD-702D-4128-B04F-77DFA3442CC9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95865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2897E-B5C0-42A7-9FB7-1A53492DC53B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0046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5D64F-3873-4CE8-A7C2-E8C5073212FE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3059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83F0-67B6-431D-9E6F-C0A180CD8CA6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01569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04A99-30E6-4D35-8CE1-97BD82C69C75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95690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4917-20A9-4447-BF23-099B5373A179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149033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7F90-16A0-4706-A4CB-0C7A16C51463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5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20DFCE-50B6-4500-8AC5-88CB801058F7}" type="datetime1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ru-RU" smtClean="0"/>
              <a:t>РГЭУ (РИНХ), факультет Менеджмента и предпринимательства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3ED1257-AA36-466D-BC62-633D479C57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09985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3.xml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11.png"/><Relationship Id="rId5" Type="http://schemas.openxmlformats.org/officeDocument/2006/relationships/diagramData" Target="../diagrams/data3.xml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28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54004" y="2213179"/>
            <a:ext cx="12192000" cy="3402767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cap="none" dirty="0" smtClean="0">
                <a:latin typeface="Raleway" panose="020B0503030101060003" pitchFamily="34" charset="-52"/>
              </a:rPr>
              <a:t>Единый открытый урок</a:t>
            </a:r>
            <a:r>
              <a:rPr lang="en-US" sz="3600" cap="none" dirty="0">
                <a:latin typeface="Raleway" panose="020B0503030101060003" pitchFamily="34" charset="-52"/>
              </a:rPr>
              <a:t> </a:t>
            </a:r>
            <a:r>
              <a:rPr lang="ru-RU" sz="3600" cap="none" dirty="0" smtClean="0">
                <a:latin typeface="Raleway" panose="020B0503030101060003" pitchFamily="34" charset="-52"/>
              </a:rPr>
              <a:t>по предпринимательству:</a:t>
            </a:r>
            <a:r>
              <a:rPr lang="en-US" sz="3600" cap="none" dirty="0" smtClean="0">
                <a:latin typeface="Raleway" panose="020B0503030101060003" pitchFamily="34" charset="-52"/>
              </a:rPr>
              <a:t/>
            </a:r>
            <a:br>
              <a:rPr lang="en-US" sz="3600" cap="none" dirty="0" smtClean="0">
                <a:latin typeface="Raleway" panose="020B0503030101060003" pitchFamily="34" charset="-52"/>
              </a:rPr>
            </a:br>
            <a:r>
              <a:rPr lang="ru-RU" sz="5400" dirty="0" smtClean="0">
                <a:latin typeface="Raleway" panose="020B0503030101060003" pitchFamily="34" charset="-52"/>
              </a:rPr>
              <a:t/>
            </a:r>
            <a:br>
              <a:rPr lang="ru-RU" sz="5400" dirty="0" smtClean="0">
                <a:latin typeface="Raleway" panose="020B0503030101060003" pitchFamily="34" charset="-52"/>
              </a:rPr>
            </a:br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  <a:latin typeface="Raleway" panose="020B0503030101060003" pitchFamily="34" charset="-52"/>
              </a:rPr>
              <a:t>«</a:t>
            </a:r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Raleway" panose="020B0503030101060003" pitchFamily="34" charset="-52"/>
              </a:rPr>
              <a:t>Предпринимательство</a:t>
            </a:r>
            <a:r>
              <a:rPr lang="en-US" sz="5400" b="1" dirty="0" smtClean="0">
                <a:solidFill>
                  <a:schemeClr val="accent2">
                    <a:lumMod val="50000"/>
                  </a:schemeClr>
                </a:solidFill>
                <a:latin typeface="Raleway" panose="020B0503030101060003" pitchFamily="34" charset="-52"/>
              </a:rPr>
              <a:t/>
            </a:r>
            <a:br>
              <a:rPr lang="en-US" sz="5400" b="1" dirty="0" smtClean="0">
                <a:solidFill>
                  <a:schemeClr val="accent2">
                    <a:lumMod val="50000"/>
                  </a:schemeClr>
                </a:solidFill>
                <a:latin typeface="Raleway" panose="020B0503030101060003" pitchFamily="34" charset="-52"/>
              </a:rPr>
            </a:br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Raleway" panose="020B0503030101060003" pitchFamily="34" charset="-52"/>
              </a:rPr>
              <a:t>в современном мире»</a:t>
            </a:r>
            <a:endParaRPr lang="ru-RU" sz="5400" b="1" dirty="0">
              <a:solidFill>
                <a:schemeClr val="accent2">
                  <a:lumMod val="50000"/>
                </a:schemeClr>
              </a:solidFill>
              <a:latin typeface="Raleway" panose="020B0503030101060003" pitchFamily="34" charset="-52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914948" y="927207"/>
            <a:ext cx="10362103" cy="1852759"/>
          </a:xfrm>
          <a:prstGeom prst="rect">
            <a:avLst/>
          </a:prstGeom>
        </p:spPr>
        <p:txBody>
          <a:bodyPr vert="horz" lIns="91440" tIns="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800" b="0" kern="1200">
                <a:solidFill>
                  <a:srgbClr val="FFFEFF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bg1"/>
                </a:solidFill>
              </a:rPr>
              <a:t>Региональный проект </a:t>
            </a:r>
            <a:r>
              <a:rPr lang="ru-RU" sz="2200" b="1" dirty="0" smtClean="0">
                <a:solidFill>
                  <a:schemeClr val="bg1"/>
                </a:solidFill>
              </a:rPr>
              <a:t>«Популяризация предпринимательства»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bg1"/>
                </a:solidFill>
              </a:rPr>
              <a:t>в </a:t>
            </a:r>
            <a:r>
              <a:rPr lang="ru-RU" sz="2200" dirty="0">
                <a:solidFill>
                  <a:schemeClr val="bg1"/>
                </a:solidFill>
              </a:rPr>
              <a:t>рамках Национального проекта </a:t>
            </a:r>
            <a:r>
              <a:rPr lang="ru-RU" sz="2200" b="1" dirty="0">
                <a:solidFill>
                  <a:schemeClr val="bg1"/>
                </a:solidFill>
              </a:rPr>
              <a:t>"Малое и среднее предпринимательство и поддержка индивидуальной предпринимательской инициативы"</a:t>
            </a:r>
          </a:p>
        </p:txBody>
      </p:sp>
    </p:spTree>
    <p:extLst>
      <p:ext uri="{BB962C8B-B14F-4D97-AF65-F5344CB8AC3E}">
        <p14:creationId xmlns="" xmlns:p14="http://schemas.microsoft.com/office/powerpoint/2010/main" val="201778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980" y="900727"/>
            <a:ext cx="7198822" cy="79211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Кто такой предприниматель?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 txBox="1">
            <a:spLocks noGrp="1"/>
          </p:cNvSpPr>
          <p:nvPr>
            <p:ph idx="1"/>
          </p:nvPr>
        </p:nvSpPr>
        <p:spPr>
          <a:xfrm>
            <a:off x="648393" y="781267"/>
            <a:ext cx="6877996" cy="650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endParaRPr lang="ru-RU" sz="2800" dirty="0" smtClean="0"/>
          </a:p>
          <a:p>
            <a:pPr algn="just">
              <a:buNone/>
            </a:pPr>
            <a:r>
              <a:rPr lang="ru-RU" sz="2800" dirty="0" smtClean="0"/>
              <a:t>Словарь русских синонимов: «</a:t>
            </a:r>
            <a:r>
              <a:rPr lang="ru-RU" sz="2800" b="1" dirty="0" smtClean="0"/>
              <a:t>предпринимать</a:t>
            </a:r>
            <a:r>
              <a:rPr lang="ru-RU" sz="2800" dirty="0" smtClean="0"/>
              <a:t>» значит «</a:t>
            </a:r>
            <a:r>
              <a:rPr lang="ru-RU" sz="2800" i="1" dirty="0" smtClean="0"/>
              <a:t>взяться, заняться, начать, затеять, инициировать, совершить, учинить, приняться, проделать, выкинуть, </a:t>
            </a:r>
            <a:r>
              <a:rPr lang="ru-RU" sz="2800" i="1" dirty="0" err="1" smtClean="0"/>
              <a:t>зашустрить</a:t>
            </a:r>
            <a:r>
              <a:rPr lang="ru-RU" sz="2800" i="1" dirty="0" smtClean="0"/>
              <a:t>, приступить, сделать, содеять,  пускаться во что, решиться на что. Заварить кашу</a:t>
            </a:r>
            <a:r>
              <a:rPr lang="ru-RU" sz="2800" dirty="0" smtClean="0"/>
              <a:t>».</a:t>
            </a:r>
          </a:p>
          <a:p>
            <a:pPr algn="just">
              <a:buNone/>
            </a:pPr>
            <a:r>
              <a:rPr lang="ru-RU" sz="2800" b="1" dirty="0" smtClean="0"/>
              <a:t>Предпринимательство</a:t>
            </a:r>
            <a:r>
              <a:rPr lang="ru-RU" sz="2800" dirty="0" smtClean="0"/>
              <a:t> </a:t>
            </a:r>
            <a:r>
              <a:rPr lang="ru-RU" sz="2800" dirty="0"/>
              <a:t>— это инициативная, самостоятельная деятельность граждан и их объединений, направленная на получение прибыли.</a:t>
            </a:r>
            <a:endParaRPr lang="ru-RU" sz="2800" dirty="0" smtClean="0"/>
          </a:p>
          <a:p>
            <a:pPr>
              <a:buNone/>
            </a:pPr>
            <a:endParaRPr lang="ru-RU" sz="2800" dirty="0"/>
          </a:p>
        </p:txBody>
      </p:sp>
      <p:pic>
        <p:nvPicPr>
          <p:cNvPr id="1026" name="Picture 2" descr="Картинки по запросу предпринимател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94527" y="900727"/>
            <a:ext cx="4002597" cy="27690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9418" y="266007"/>
            <a:ext cx="3696094" cy="69826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 </a:t>
            </a:r>
            <a:endParaRPr lang="ru-RU" sz="28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57904089"/>
              </p:ext>
            </p:extLst>
          </p:nvPr>
        </p:nvGraphicFramePr>
        <p:xfrm>
          <a:off x="6619341" y="1175414"/>
          <a:ext cx="5476407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 descr="ÐÐ°ÑÑÐ¸Ð½ÐºÐ¸ Ð¿Ð¾ Ð·Ð°Ð¿ÑÐ¾ÑÑ Ð¿ÑÐµÐ´Ð¿ÑÐ¸Ð½Ð¸Ð¼Ð°ÑÐµÐ»ÑÑÑÐ²Ð¾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38" y="3374967"/>
            <a:ext cx="5852160" cy="30923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2138" y="1260909"/>
            <a:ext cx="59986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rgbClr val="FFFF00"/>
                </a:solidFill>
              </a:rPr>
              <a:t>Причины заниматься предпринимательством:</a:t>
            </a:r>
            <a:endParaRPr lang="ru-RU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553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753" y="2869460"/>
            <a:ext cx="4013735" cy="1456267"/>
          </a:xfrm>
        </p:spPr>
        <p:txBody>
          <a:bodyPr>
            <a:normAutofit/>
          </a:bodyPr>
          <a:lstStyle/>
          <a:p>
            <a:r>
              <a:rPr lang="ru-RU" sz="2700" b="1" dirty="0" smtClean="0"/>
              <a:t>Виды предпринимательства</a:t>
            </a:r>
            <a:endParaRPr lang="ru-RU" sz="27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82739846"/>
              </p:ext>
            </p:extLst>
          </p:nvPr>
        </p:nvGraphicFramePr>
        <p:xfrm>
          <a:off x="3852589" y="914400"/>
          <a:ext cx="8211591" cy="5722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4989" y="914400"/>
            <a:ext cx="3657600" cy="1828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9632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4035" y="734729"/>
            <a:ext cx="10131425" cy="1456267"/>
          </a:xfrm>
        </p:spPr>
        <p:txBody>
          <a:bodyPr/>
          <a:lstStyle/>
          <a:p>
            <a:r>
              <a:rPr lang="ru-RU" sz="2800" b="1" dirty="0" smtClean="0"/>
              <a:t>Функции </a:t>
            </a:r>
            <a:br>
              <a:rPr lang="ru-RU" sz="2800" b="1" dirty="0" smtClean="0"/>
            </a:br>
            <a:r>
              <a:rPr lang="ru-RU" sz="2800" b="1" dirty="0" smtClean="0"/>
              <a:t>предпринимательства</a:t>
            </a:r>
            <a:endParaRPr lang="ru-RU" sz="2800" b="1" dirty="0"/>
          </a:p>
        </p:txBody>
      </p:sp>
      <p:pic>
        <p:nvPicPr>
          <p:cNvPr id="2050" name="Picture 2" descr="ÐÐ°ÑÑÐ¸Ð½ÐºÐ¸ Ð¿Ð¾ Ð·Ð°Ð¿ÑÐ¾ÑÑ Ð¿ÑÐµÐ´Ð¿ÑÐ¸Ð½Ð¸Ð¼Ð°ÑÐµÐ»ÑÑÑÐ²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64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764" y="734729"/>
            <a:ext cx="4694236" cy="19400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28900846"/>
              </p:ext>
            </p:extLst>
          </p:nvPr>
        </p:nvGraphicFramePr>
        <p:xfrm>
          <a:off x="1176689" y="2307657"/>
          <a:ext cx="9536228" cy="3279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0" cstate="print"/>
          <a:srcRect t="6552" b="2735"/>
          <a:stretch/>
        </p:blipFill>
        <p:spPr>
          <a:xfrm>
            <a:off x="1374734" y="4826791"/>
            <a:ext cx="2608446" cy="15197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702606" y="4826791"/>
            <a:ext cx="2455824" cy="15197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 cstate="print"/>
          <a:srcRect t="5288" b="9276"/>
          <a:stretch/>
        </p:blipFill>
        <p:spPr>
          <a:xfrm>
            <a:off x="7981087" y="4826790"/>
            <a:ext cx="2371611" cy="1519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3581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26130" y="1072634"/>
            <a:ext cx="2956560" cy="704848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solidFill>
                  <a:srgbClr val="FFFF00"/>
                </a:solidFill>
              </a:rPr>
              <a:t>Как найти бизнес-идею?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688" y="728096"/>
            <a:ext cx="7019384" cy="602025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465550" y="1777482"/>
            <a:ext cx="42824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/>
              <a:t>1. Живите в будущем</a:t>
            </a:r>
          </a:p>
          <a:p>
            <a:r>
              <a:rPr lang="ru-RU" sz="2200" dirty="0"/>
              <a:t>2. Станьте экспертом в чем-то</a:t>
            </a:r>
          </a:p>
          <a:p>
            <a:r>
              <a:rPr lang="ru-RU" sz="2200" dirty="0"/>
              <a:t>3. Ищите болевые </a:t>
            </a:r>
            <a:r>
              <a:rPr lang="ru-RU" sz="2200" dirty="0" smtClean="0"/>
              <a:t>точки </a:t>
            </a:r>
          </a:p>
          <a:p>
            <a:r>
              <a:rPr lang="ru-RU" sz="2200" dirty="0" smtClean="0"/>
              <a:t>4</a:t>
            </a:r>
            <a:r>
              <a:rPr lang="ru-RU" sz="2200" dirty="0"/>
              <a:t>. Решайте собственные </a:t>
            </a:r>
            <a:r>
              <a:rPr lang="ru-RU" sz="2200" dirty="0" smtClean="0"/>
              <a:t>проблемы</a:t>
            </a:r>
            <a:endParaRPr lang="ru-RU" sz="2200" dirty="0"/>
          </a:p>
          <a:p>
            <a:r>
              <a:rPr lang="ru-RU" sz="2200" dirty="0"/>
              <a:t>5. Улучшайте существующее</a:t>
            </a:r>
          </a:p>
          <a:p>
            <a:r>
              <a:rPr lang="ru-RU" sz="2200" dirty="0" smtClean="0"/>
              <a:t>6. </a:t>
            </a:r>
            <a:r>
              <a:rPr lang="ru-RU" sz="2200" dirty="0"/>
              <a:t>Свяжите дешевые ресурсы с богатыми покупателями</a:t>
            </a:r>
          </a:p>
          <a:p>
            <a:r>
              <a:rPr lang="ru-RU" sz="2200" dirty="0"/>
              <a:t>7. Копируйте и улучшайте</a:t>
            </a:r>
          </a:p>
          <a:p>
            <a:r>
              <a:rPr lang="ru-RU" sz="2200" dirty="0"/>
              <a:t>8. Путешествуйте</a:t>
            </a:r>
          </a:p>
          <a:p>
            <a:r>
              <a:rPr lang="ru-RU" sz="2200" dirty="0"/>
              <a:t>9. </a:t>
            </a:r>
            <a:r>
              <a:rPr lang="ru-RU" sz="2200" dirty="0" smtClean="0"/>
              <a:t>Создавайте </a:t>
            </a:r>
            <a:r>
              <a:rPr lang="ru-RU" sz="2200" dirty="0"/>
              <a:t>решения для </a:t>
            </a:r>
            <a:r>
              <a:rPr lang="ru-RU" sz="2200" dirty="0" smtClean="0"/>
              <a:t>новых рынков</a:t>
            </a:r>
            <a:endParaRPr lang="ru-RU" sz="2200" dirty="0"/>
          </a:p>
          <a:p>
            <a:r>
              <a:rPr lang="ru-RU" sz="2200" dirty="0"/>
              <a:t>10. Совершенствуйте бесполезный продукт</a:t>
            </a:r>
          </a:p>
        </p:txBody>
      </p:sp>
    </p:spTree>
    <p:extLst>
      <p:ext uri="{BB962C8B-B14F-4D97-AF65-F5344CB8AC3E}">
        <p14:creationId xmlns="" xmlns:p14="http://schemas.microsoft.com/office/powerpoint/2010/main" val="1025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4885" y="2114932"/>
            <a:ext cx="7317653" cy="463850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400" dirty="0" smtClean="0"/>
              <a:t>Олег </a:t>
            </a:r>
            <a:r>
              <a:rPr lang="ru-RU" sz="3400" dirty="0" err="1" smtClean="0"/>
              <a:t>Кивокурцев</a:t>
            </a:r>
            <a:r>
              <a:rPr lang="ru-RU" sz="3400" dirty="0" smtClean="0"/>
              <a:t>, с 24 лет - </a:t>
            </a:r>
            <a:r>
              <a:rPr lang="ru-RU" sz="3400" dirty="0" err="1" smtClean="0"/>
              <a:t>сооснователь</a:t>
            </a:r>
            <a:r>
              <a:rPr lang="ru-RU" sz="3400" dirty="0" smtClean="0"/>
              <a:t> компании </a:t>
            </a:r>
            <a:r>
              <a:rPr lang="ru-RU" sz="3400" dirty="0" err="1" smtClean="0"/>
              <a:t>Promobot</a:t>
            </a:r>
            <a:r>
              <a:rPr lang="ru-RU" sz="3400" dirty="0" smtClean="0"/>
              <a:t> — производителя </a:t>
            </a:r>
            <a:r>
              <a:rPr lang="ru-RU" sz="3400" i="1" dirty="0" smtClean="0"/>
              <a:t>автономных сервисных роботов</a:t>
            </a:r>
            <a:r>
              <a:rPr lang="ru-RU" sz="3400" dirty="0" smtClean="0"/>
              <a:t>, за которыми большое будущее. </a:t>
            </a:r>
          </a:p>
          <a:p>
            <a:pPr>
              <a:buNone/>
            </a:pPr>
            <a:r>
              <a:rPr lang="ru-RU" sz="3400" dirty="0" smtClean="0"/>
              <a:t>Первый «офис» был в гараже. За четыре года </a:t>
            </a:r>
            <a:r>
              <a:rPr lang="ru-RU" sz="3400" dirty="0" err="1" smtClean="0"/>
              <a:t>стартап</a:t>
            </a:r>
            <a:r>
              <a:rPr lang="ru-RU" sz="3400" dirty="0" smtClean="0"/>
              <a:t> прошел путь от исполнения штучных заказов для пермских торговых центров до производства больших партий роботов для российских и зарубежных клиентов (в 2018 году было собрано более 170 «</a:t>
            </a:r>
            <a:r>
              <a:rPr lang="ru-RU" sz="3400" dirty="0" err="1" smtClean="0"/>
              <a:t>промоботов</a:t>
            </a:r>
            <a:r>
              <a:rPr lang="ru-RU" sz="3400" dirty="0" smtClean="0"/>
              <a:t>», а география их поставок расширилась до 33 стран). </a:t>
            </a:r>
          </a:p>
          <a:p>
            <a:pPr>
              <a:buNone/>
            </a:pPr>
            <a:r>
              <a:rPr lang="ru-RU" sz="3400" dirty="0" smtClean="0"/>
              <a:t>У </a:t>
            </a:r>
            <a:r>
              <a:rPr lang="ru-RU" sz="3400" dirty="0" err="1" smtClean="0"/>
              <a:t>Promobot</a:t>
            </a:r>
            <a:r>
              <a:rPr lang="ru-RU" sz="3400" dirty="0" smtClean="0"/>
              <a:t> есть контракт с американской </a:t>
            </a:r>
            <a:r>
              <a:rPr lang="ru-RU" sz="3400" dirty="0" err="1" smtClean="0"/>
              <a:t>Intellitronix</a:t>
            </a:r>
            <a:r>
              <a:rPr lang="ru-RU" sz="3400" dirty="0" smtClean="0"/>
              <a:t> более чем на $50 млн, выручка компании превышает 100 млн рублей в год, а весь бизнес инвесторы оценивают в 2 млрд рублей.</a:t>
            </a:r>
          </a:p>
          <a:p>
            <a:endParaRPr lang="ru-RU" sz="24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64885" y="965735"/>
            <a:ext cx="7128163" cy="138545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1. 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u="sng" dirty="0" smtClean="0">
                <a:solidFill>
                  <a:srgbClr val="FFFF00"/>
                </a:solidFill>
              </a:rPr>
              <a:t>Живите в будущем 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36866" name="Picture 2" descr="Картинки по запросу Олег Кивокурце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3005" y="965735"/>
            <a:ext cx="3810000" cy="5705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8507" y="1870994"/>
            <a:ext cx="7930341" cy="4838008"/>
          </a:xfrm>
        </p:spPr>
        <p:txBody>
          <a:bodyPr>
            <a:noAutofit/>
          </a:bodyPr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Михаил </a:t>
            </a:r>
            <a:r>
              <a:rPr lang="ru-RU" b="1" dirty="0" err="1" smtClean="0"/>
              <a:t>Дашкиев</a:t>
            </a:r>
            <a:r>
              <a:rPr lang="ru-RU" b="1" dirty="0" smtClean="0"/>
              <a:t> — предприниматель, бизнес-тренер, </a:t>
            </a:r>
            <a:r>
              <a:rPr lang="ru-RU" b="1" dirty="0" err="1" smtClean="0"/>
              <a:t>сооснователь</a:t>
            </a:r>
            <a:r>
              <a:rPr lang="ru-RU" b="1" dirty="0" smtClean="0"/>
              <a:t> сообщества «Бизнес молодость». </a:t>
            </a:r>
            <a:r>
              <a:rPr lang="ru-RU" dirty="0" smtClean="0"/>
              <a:t> </a:t>
            </a:r>
          </a:p>
          <a:p>
            <a:pPr algn="just">
              <a:buNone/>
            </a:pPr>
            <a:r>
              <a:rPr lang="ru-RU" dirty="0" smtClean="0"/>
              <a:t> Работал в школе менеджеров «Арсенал» сначала рядовым сотрудником, затем дорос до заместителя </a:t>
            </a:r>
            <a:r>
              <a:rPr lang="ru-RU" u="sng" dirty="0" smtClean="0"/>
              <a:t>генерального директора по маркетингу</a:t>
            </a:r>
            <a:r>
              <a:rPr lang="ru-RU" dirty="0" smtClean="0"/>
              <a:t>. Строил системы продаж на рынке сантехники, пластиковых окон, цветов, шуб, автозапчастей и других отраслей бизнеса.</a:t>
            </a:r>
          </a:p>
          <a:p>
            <a:pPr algn="just"/>
            <a:r>
              <a:rPr lang="ru-RU" dirty="0"/>
              <a:t>В 2010 году, когда ему было всего 23 года, Михаил </a:t>
            </a:r>
            <a:r>
              <a:rPr lang="ru-RU" dirty="0" err="1"/>
              <a:t>Дашкиев</a:t>
            </a:r>
            <a:r>
              <a:rPr lang="ru-RU" dirty="0"/>
              <a:t> вместе со своим партнером  Петром Осиповым создали </a:t>
            </a:r>
            <a:r>
              <a:rPr lang="ru-RU" b="1" dirty="0"/>
              <a:t>обучающую компанию «Бизнес Молодость», </a:t>
            </a:r>
            <a:r>
              <a:rPr lang="ru-RU" dirty="0"/>
              <a:t>которая  стала самым большим бизнес-сообществом в России и СНГ и  работает более, чем в 200 городах. </a:t>
            </a:r>
            <a:endParaRPr lang="ru-RU" dirty="0" smtClean="0"/>
          </a:p>
          <a:p>
            <a:pPr algn="just"/>
            <a:r>
              <a:rPr lang="ru-RU" dirty="0"/>
              <a:t>На сегодняшний день «Бизнес Молодость» предлагает образовательные </a:t>
            </a:r>
            <a:r>
              <a:rPr lang="ru-RU" dirty="0" err="1"/>
              <a:t>интенсивы</a:t>
            </a:r>
            <a:r>
              <a:rPr lang="ru-RU" dirty="0"/>
              <a:t>, курсы </a:t>
            </a:r>
            <a:r>
              <a:rPr lang="ru-RU" dirty="0" err="1"/>
              <a:t>коучинга</a:t>
            </a:r>
            <a:r>
              <a:rPr lang="ru-RU" dirty="0"/>
              <a:t>, мастер-классы, и может похвастаться участием в своих семинарах до 150 тысяч слушателей ежегодно. </a:t>
            </a:r>
          </a:p>
          <a:p>
            <a:pPr algn="just"/>
            <a:r>
              <a:rPr lang="ru-RU" dirty="0"/>
              <a:t>По некоторым данным, оборот компании составляет больше миллиарда рублей ежегодно.</a:t>
            </a:r>
          </a:p>
          <a:p>
            <a:endParaRPr lang="ru-RU" sz="16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48507" y="828613"/>
            <a:ext cx="10131425" cy="145626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Как найти бизнес-идею?</a:t>
            </a:r>
            <a:r>
              <a:rPr lang="ru-RU" b="1" u="sng" dirty="0" smtClean="0">
                <a:solidFill>
                  <a:srgbClr val="FFFF00"/>
                </a:solidFill>
              </a:rPr>
              <a:t/>
            </a:r>
            <a:br>
              <a:rPr lang="ru-RU" b="1" u="sng" dirty="0" smtClean="0">
                <a:solidFill>
                  <a:srgbClr val="FFFF00"/>
                </a:solidFill>
              </a:rPr>
            </a:br>
            <a:r>
              <a:rPr lang="ru-RU" b="1" u="sng" dirty="0" smtClean="0">
                <a:solidFill>
                  <a:srgbClr val="FFFF00"/>
                </a:solidFill>
              </a:rPr>
              <a:t>2. </a:t>
            </a:r>
            <a:r>
              <a:rPr lang="ru-RU" u="sng" dirty="0" smtClean="0">
                <a:solidFill>
                  <a:srgbClr val="FFFF00"/>
                </a:solidFill>
              </a:rPr>
              <a:t>Станьте экспертом в чем-то 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37890" name="Picture 2" descr="Картинки по запросу бизнес-молодость дашкиев"/>
          <p:cNvPicPr>
            <a:picLocks noChangeAspect="1" noChangeArrowheads="1"/>
          </p:cNvPicPr>
          <p:nvPr/>
        </p:nvPicPr>
        <p:blipFill>
          <a:blip r:embed="rId2" cstate="print"/>
          <a:srcRect l="46663" t="3780" r="13532"/>
          <a:stretch>
            <a:fillRect/>
          </a:stretch>
        </p:blipFill>
        <p:spPr bwMode="auto">
          <a:xfrm>
            <a:off x="8720194" y="909351"/>
            <a:ext cx="3163848" cy="56638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6763" y="2115743"/>
            <a:ext cx="6961159" cy="458862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Тейлор Розенталь в возрасте 15 лет создал  </a:t>
            </a:r>
            <a:r>
              <a:rPr lang="ru-RU" sz="2000" dirty="0" err="1" smtClean="0"/>
              <a:t>RecMed</a:t>
            </a:r>
            <a:r>
              <a:rPr lang="ru-RU" sz="2000" dirty="0" smtClean="0"/>
              <a:t> – автомат по продаже предметов для оказания первой медицинской помощи.</a:t>
            </a:r>
          </a:p>
          <a:p>
            <a:pPr>
              <a:buNone/>
            </a:pPr>
            <a:r>
              <a:rPr lang="ru-RU" sz="2000" dirty="0" smtClean="0"/>
              <a:t> Мальчик был рьяным фанатом бейсбола и идея бизнеса пришла к нему во время матча. </a:t>
            </a:r>
          </a:p>
          <a:p>
            <a:pPr algn="just">
              <a:buNone/>
            </a:pPr>
            <a:r>
              <a:rPr lang="ru-RU" sz="2000" dirty="0" smtClean="0"/>
              <a:t>В автомате можно приобрести как набор целиком, так и отдельные средства — бинты, резиновые перчатки, стерильные салфетки и марлевые компрессы. </a:t>
            </a:r>
          </a:p>
          <a:p>
            <a:pPr algn="just">
              <a:buNone/>
            </a:pPr>
            <a:r>
              <a:rPr lang="ru-RU" sz="2000" dirty="0" smtClean="0"/>
              <a:t>Тейлор впервые представил свое изобретение в 2016 году и получил первичные инвестиции в размере 100 000 долларов США, а затем отклонил предложение о покупке проекта за 30 млн долларов.</a:t>
            </a:r>
          </a:p>
          <a:p>
            <a:endParaRPr lang="ru-RU" sz="20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6763" y="957860"/>
            <a:ext cx="10131425" cy="145626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u="sng" dirty="0" smtClean="0">
                <a:solidFill>
                  <a:srgbClr val="FFFF00"/>
                </a:solidFill>
              </a:rPr>
              <a:t>3. </a:t>
            </a:r>
            <a:r>
              <a:rPr lang="ru-RU" u="sng" dirty="0" smtClean="0">
                <a:solidFill>
                  <a:srgbClr val="FFFF00"/>
                </a:solidFill>
              </a:rPr>
              <a:t>Ищите </a:t>
            </a:r>
            <a:r>
              <a:rPr lang="ru-RU" u="sng" dirty="0">
                <a:solidFill>
                  <a:srgbClr val="FFFF00"/>
                </a:solidFill>
              </a:rPr>
              <a:t>болевые точки 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21009" r="15546"/>
          <a:stretch/>
        </p:blipFill>
        <p:spPr>
          <a:xfrm>
            <a:off x="7800250" y="1612397"/>
            <a:ext cx="4152275" cy="4721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0390" y="1991554"/>
            <a:ext cx="6927908" cy="4621876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Татьяна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Бакальчук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(преподаватель английского языка)  в 28 лет родила первого ребёнка и поняла, как трудно ходить с ребенком за покупками. Она начала свой бизнес:  предложила клиентам продукцию, содержащуюся в каталогах из Германии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Otto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Quelle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складом для товаров, полученных по почте, стала квартира начинающей предпринимательницы, а  через год понадобились и помещения, и наемный персонал.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2005 году Татьяна вместе с мужем основали компанию ООО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Wildberries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Вайлдберриз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которая сейчас лидирует среди отечественных фирм-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ретейлеров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является одним из крупнейших отечественных онлайн-магазинов. По итогам 2018 года списка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Форбс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Татьяна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Бакальчук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стала второй в России женщиной-миллиардером после Елены Батуриной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0390" y="1081238"/>
            <a:ext cx="7394170" cy="116932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sz="3100" b="1" dirty="0" smtClean="0">
                <a:solidFill>
                  <a:srgbClr val="FFFF00"/>
                </a:solidFill>
              </a:rPr>
            </a:br>
            <a:r>
              <a:rPr lang="ru-RU" sz="3100" b="1" u="sng" dirty="0" smtClean="0">
                <a:solidFill>
                  <a:srgbClr val="FFFF00"/>
                </a:solidFill>
              </a:rPr>
              <a:t>4. </a:t>
            </a:r>
            <a:r>
              <a:rPr lang="ru-RU" sz="3100" u="sng" dirty="0">
                <a:solidFill>
                  <a:srgbClr val="FFFF00"/>
                </a:solidFill>
              </a:rPr>
              <a:t>Решайте собственные проблемы 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38914" name="Picture 2" descr="Картинки по запросу Татьяна Бакальчу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9972" y="1194263"/>
            <a:ext cx="3732278" cy="5293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010" y="2338064"/>
            <a:ext cx="6695152" cy="3895898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 Кислый — совладелец и генеральный директор компании Wargaming.net (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Варгейминг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являющейся одним из крупнейших разработчиков ММО-игр.</a:t>
            </a:r>
          </a:p>
          <a:p>
            <a:pPr algn="just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Первую игру Виктор Кислый написал в 1996 году в возрасте  20 лет. Эта была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онлайн-игра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мотивам шахмат, партии в которой велись на карте мира. </a:t>
            </a:r>
          </a:p>
          <a:p>
            <a:pPr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 игры компании Wargaming.net (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Варгейминг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 едва смогли окупить свою разработку. </a:t>
            </a:r>
          </a:p>
          <a:p>
            <a:pPr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в 2010 году они выпустили </a:t>
            </a:r>
            <a:r>
              <a:rPr lang="ru-RU" sz="36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World</a:t>
            </a:r>
            <a:r>
              <a:rPr lang="ru-RU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ru-RU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Tanks</a:t>
            </a:r>
            <a:r>
              <a:rPr lang="ru-RU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ворлд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оф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танкс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- ММО-игру про танковые баталии. С успехом и популярностью игры Виктор Кислый быстро вошёл в число самых богатых предпринимателей Белоруссии, с каждым новым годом поднимается все выше в рейтинге успешных бизнесменов страны.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57010" y="1158240"/>
            <a:ext cx="10131425" cy="1069571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sz="3100" b="1" dirty="0" smtClean="0">
                <a:solidFill>
                  <a:srgbClr val="FFFF00"/>
                </a:solidFill>
              </a:rPr>
            </a:br>
            <a:r>
              <a:rPr lang="ru-RU" sz="3100" b="1" u="sng" dirty="0" smtClean="0">
                <a:solidFill>
                  <a:srgbClr val="FFFF00"/>
                </a:solidFill>
              </a:rPr>
              <a:t>5. </a:t>
            </a:r>
            <a:r>
              <a:rPr lang="ru-RU" sz="3100" u="sng" dirty="0" smtClean="0">
                <a:solidFill>
                  <a:srgbClr val="FFFF00"/>
                </a:solidFill>
              </a:rPr>
              <a:t>Улучшайте существующее </a:t>
            </a:r>
            <a:r>
              <a:rPr lang="ru-RU" b="1" u="sng" dirty="0" smtClean="0">
                <a:solidFill>
                  <a:srgbClr val="FFFF00"/>
                </a:solidFill>
              </a:rPr>
              <a:t/>
            </a:r>
            <a:br>
              <a:rPr lang="ru-RU" b="1" u="sng" dirty="0" smtClean="0">
                <a:solidFill>
                  <a:srgbClr val="FFFF00"/>
                </a:solidFill>
              </a:rPr>
            </a:br>
            <a:endParaRPr lang="ru-RU" b="1" u="sng" dirty="0">
              <a:solidFill>
                <a:srgbClr val="FFFF00"/>
              </a:solidFill>
            </a:endParaRPr>
          </a:p>
        </p:txBody>
      </p:sp>
      <p:pic>
        <p:nvPicPr>
          <p:cNvPr id="40962" name="Picture 2" descr="Картинки по запросу Виктор Кисл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0170" y="1571030"/>
            <a:ext cx="4542019" cy="45444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3702" y="1998555"/>
            <a:ext cx="7863839" cy="5253644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 </a:t>
            </a:r>
            <a:r>
              <a:rPr lang="ru-RU" sz="3200" dirty="0" smtClean="0"/>
              <a:t>В 2011 году Фёдор Овчинников в возрасте 32 года открыл в Сыктывкаре компанию «</a:t>
            </a:r>
            <a:r>
              <a:rPr lang="ru-RU" sz="3200" dirty="0" err="1" smtClean="0"/>
              <a:t>Додо</a:t>
            </a:r>
            <a:r>
              <a:rPr lang="ru-RU" sz="3200" dirty="0" smtClean="0"/>
              <a:t> Пицца». В подвальном помещении, снятом за небольшие деньги, компания работала только на доставку.</a:t>
            </a:r>
          </a:p>
          <a:p>
            <a:pPr algn="just"/>
            <a:r>
              <a:rPr lang="ru-RU" sz="3200" dirty="0"/>
              <a:t>В</a:t>
            </a:r>
            <a:r>
              <a:rPr lang="ru-RU" sz="3200" dirty="0" smtClean="0"/>
              <a:t> 2015 году начала работать первая пиццерия в США, а начиная с  2016 года открылись пиццерии в Китае,  Казахстане, Узбекистане, и Кыргызстане,  в Румынии, Литве, Эстонии и Великобритании .</a:t>
            </a:r>
          </a:p>
          <a:p>
            <a:pPr algn="just"/>
            <a:r>
              <a:rPr lang="ru-RU" sz="3200" dirty="0" smtClean="0"/>
              <a:t>В 2018 году в Германии немецкая сеть пиццерий «</a:t>
            </a:r>
            <a:r>
              <a:rPr lang="ru-RU" sz="3200" dirty="0" err="1" smtClean="0"/>
              <a:t>Uno</a:t>
            </a:r>
            <a:r>
              <a:rPr lang="ru-RU" sz="3200" dirty="0" smtClean="0"/>
              <a:t> </a:t>
            </a:r>
            <a:r>
              <a:rPr lang="ru-RU" sz="3200" dirty="0" err="1" smtClean="0"/>
              <a:t>Pizza</a:t>
            </a:r>
            <a:r>
              <a:rPr lang="ru-RU" sz="3200" dirty="0" smtClean="0"/>
              <a:t>» стала </a:t>
            </a:r>
            <a:r>
              <a:rPr lang="ru-RU" sz="3200" dirty="0" err="1" smtClean="0"/>
              <a:t>мастер-франчайзи</a:t>
            </a:r>
            <a:r>
              <a:rPr lang="ru-RU" sz="3200" dirty="0" smtClean="0"/>
              <a:t> российской «</a:t>
            </a:r>
            <a:r>
              <a:rPr lang="ru-RU" sz="3200" dirty="0" err="1" smtClean="0"/>
              <a:t>Dodo</a:t>
            </a:r>
            <a:r>
              <a:rPr lang="ru-RU" sz="3200" dirty="0" smtClean="0"/>
              <a:t> </a:t>
            </a:r>
            <a:r>
              <a:rPr lang="ru-RU" sz="3200" dirty="0" err="1" smtClean="0"/>
              <a:t>Pizza</a:t>
            </a:r>
            <a:r>
              <a:rPr lang="ru-RU" sz="3200" dirty="0" smtClean="0"/>
              <a:t>» в Германии. Она перевела под бренд </a:t>
            </a:r>
            <a:r>
              <a:rPr lang="ru-RU" sz="3200" dirty="0" err="1" smtClean="0"/>
              <a:t>Dodo</a:t>
            </a:r>
            <a:r>
              <a:rPr lang="ru-RU" sz="3200" dirty="0" smtClean="0"/>
              <a:t> </a:t>
            </a:r>
            <a:r>
              <a:rPr lang="ru-RU" sz="3200" dirty="0" err="1" smtClean="0"/>
              <a:t>Pizza</a:t>
            </a:r>
            <a:r>
              <a:rPr lang="ru-RU" sz="3200" dirty="0" smtClean="0"/>
              <a:t> 15 своих заведений в шести городах центральной и восточной Германии, а затем открыла ещё пять новых.</a:t>
            </a:r>
          </a:p>
          <a:p>
            <a:r>
              <a:rPr lang="ru-RU" sz="3200" dirty="0" smtClean="0"/>
              <a:t>В России летом 2019 года «</a:t>
            </a:r>
            <a:r>
              <a:rPr lang="ru-RU" sz="3200" dirty="0" err="1" smtClean="0"/>
              <a:t>Додо</a:t>
            </a:r>
            <a:r>
              <a:rPr lang="ru-RU" sz="3200" dirty="0" smtClean="0"/>
              <a:t> Пицца» открыла свое 500 заведение.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23702" y="1283661"/>
            <a:ext cx="7448204" cy="71489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sz="3100" b="1" dirty="0" smtClean="0">
                <a:solidFill>
                  <a:srgbClr val="FFFF00"/>
                </a:solidFill>
              </a:rPr>
            </a:br>
            <a:r>
              <a:rPr lang="ru-RU" sz="3100" b="1" u="sng" dirty="0" smtClean="0">
                <a:solidFill>
                  <a:srgbClr val="FFFF00"/>
                </a:solidFill>
              </a:rPr>
              <a:t>6. </a:t>
            </a:r>
            <a:r>
              <a:rPr lang="ru-RU" sz="3100" u="sng" dirty="0" smtClean="0">
                <a:solidFill>
                  <a:srgbClr val="FFFF00"/>
                </a:solidFill>
              </a:rPr>
              <a:t>Свяжите дешевые ресурсы </a:t>
            </a:r>
            <a:br>
              <a:rPr lang="ru-RU" sz="3100" u="sng" dirty="0" smtClean="0">
                <a:solidFill>
                  <a:srgbClr val="FFFF00"/>
                </a:solidFill>
              </a:rPr>
            </a:br>
            <a:r>
              <a:rPr lang="ru-RU" sz="3100" u="sng" dirty="0" smtClean="0">
                <a:solidFill>
                  <a:srgbClr val="FFFF00"/>
                </a:solidFill>
              </a:rPr>
              <a:t>с богатыми покупателями 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41986" name="Picture 2" descr="Картинки по запросу Фёдор Овчин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5359" y="1180408"/>
            <a:ext cx="3396771" cy="31588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8516" y="1828800"/>
            <a:ext cx="6761654" cy="4571999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было гениальным открытием.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стало русскоязычным аналогом уже существующих в мире социальных сетей. Сервисом, который заполнил соответствующую нишу на постсоветском пространстве.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   На сегодняшний день это крупнейшая социальная сеть русскоязычного Интернета, которая входит в ТОП-100 популярных сайтов мира (по данным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Similar Web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Сразу по окончании вуза Павел Дуров создал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крупнейшую на данный момент социальную сеть в России. На 2011 год с состоянием в 7,9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млрд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 занимал 350-е место в рейтинге российских миллиардеров.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98516" y="1158240"/>
            <a:ext cx="10131425" cy="111944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u="sng" dirty="0" smtClean="0">
                <a:solidFill>
                  <a:srgbClr val="FFFF00"/>
                </a:solidFill>
              </a:rPr>
              <a:t>7. </a:t>
            </a:r>
            <a:r>
              <a:rPr lang="ru-RU" u="sng" dirty="0" smtClean="0">
                <a:solidFill>
                  <a:srgbClr val="FFFF00"/>
                </a:solidFill>
              </a:rPr>
              <a:t>Копируйте и улучшайте 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3010" name="AutoShape 2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012" name="AutoShape 4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3014" name="Picture 6" descr="Картинки по запросу дуров павел"/>
          <p:cNvPicPr>
            <a:picLocks noChangeAspect="1" noChangeArrowheads="1"/>
          </p:cNvPicPr>
          <p:nvPr/>
        </p:nvPicPr>
        <p:blipFill>
          <a:blip r:embed="rId2" cstate="print"/>
          <a:srcRect l="21984" r="12857"/>
          <a:stretch>
            <a:fillRect/>
          </a:stretch>
        </p:blipFill>
        <p:spPr bwMode="auto">
          <a:xfrm>
            <a:off x="8004074" y="1608963"/>
            <a:ext cx="3877002" cy="42444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9393" y="1959178"/>
            <a:ext cx="6828903" cy="4438995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ПРИМЕР. В начале 80-х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Говард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Шульц работал в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Старбаксе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Тогда компания только продавала зерновой кофе, не предлагая в своих магазинах никаких напитков. Отправившись в Милан, Шульц увидел там почти на каждой улице кофейни, где люди проводили свободное время. Вернувшись, Шульц попытался убедить владельцев компании заняться тем же. Когда ему отказали, он ушел из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Старбакса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открыл собственную сеть кофеен. А через несколько лет был так успешен, что купил сам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Старбакс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сделал его явлением мирового уровня.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69393" y="936860"/>
            <a:ext cx="10118957" cy="12192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u="sng" dirty="0" smtClean="0">
                <a:solidFill>
                  <a:srgbClr val="FFFF00"/>
                </a:solidFill>
              </a:rPr>
              <a:t>8. </a:t>
            </a:r>
            <a:r>
              <a:rPr lang="ru-RU" u="sng" dirty="0" smtClean="0">
                <a:solidFill>
                  <a:srgbClr val="FFFF00"/>
                </a:solidFill>
              </a:rPr>
              <a:t>Путешествуйте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43010" name="AutoShape 2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012" name="AutoShape 4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4034" name="Picture 2" descr="Картинки по запросу Говард Шульц «Старбакс»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6571" y="1646124"/>
            <a:ext cx="3862897" cy="3565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0375" y="1828800"/>
            <a:ext cx="6899795" cy="4766997"/>
          </a:xfrm>
        </p:spPr>
        <p:txBody>
          <a:bodyPr>
            <a:normAutofit fontScale="85000" lnSpcReduction="20000"/>
          </a:bodyPr>
          <a:lstStyle/>
          <a:p>
            <a:pPr algn="just" fontAlgn="base"/>
            <a:r>
              <a:rPr lang="ru-RU" sz="2000" dirty="0"/>
              <a:t>Врач ортопед-травматолог Леонид </a:t>
            </a:r>
            <a:r>
              <a:rPr lang="ru-RU" sz="2000" dirty="0" err="1"/>
              <a:t>Косик</a:t>
            </a:r>
            <a:r>
              <a:rPr lang="ru-RU" sz="2000" dirty="0"/>
              <a:t> с сыновьями разработали специализированное кресло для реабилитации и улучшения качества  жизни инвалидов.</a:t>
            </a:r>
          </a:p>
          <a:p>
            <a:pPr algn="just" fontAlgn="base"/>
            <a:r>
              <a:rPr lang="ru-RU" sz="2000" dirty="0"/>
              <a:t> В 2002 году в была создана первая в мире многофункциональная эргономическая рабочая станция «</a:t>
            </a:r>
            <a:r>
              <a:rPr lang="ru-RU" sz="2000" dirty="0" err="1"/>
              <a:t>Gravitonus</a:t>
            </a:r>
            <a:r>
              <a:rPr lang="ru-RU" sz="2000" dirty="0"/>
              <a:t>», позволяющая полностью парализованному человеку управлять компьютером без помощи рук, лежа в удобной эргономичной позе. Однако из-за узкого рынка и высокой стоимости эта  продукция созданной в США в 2007 году компании под название «</a:t>
            </a:r>
            <a:r>
              <a:rPr lang="ru-RU" sz="2000" dirty="0" err="1"/>
              <a:t>Gravitonus</a:t>
            </a:r>
            <a:r>
              <a:rPr lang="ru-RU" sz="2000" dirty="0"/>
              <a:t>» была мало востребована. </a:t>
            </a:r>
          </a:p>
          <a:p>
            <a:pPr algn="just" fontAlgn="base"/>
            <a:r>
              <a:rPr lang="ru-RU" sz="2000" dirty="0"/>
              <a:t>Компании удалось перегруппироваться и предложить </a:t>
            </a:r>
            <a:r>
              <a:rPr lang="ru-RU" sz="2000" dirty="0" err="1"/>
              <a:t>конкурентнтоспособную</a:t>
            </a:r>
            <a:r>
              <a:rPr lang="ru-RU" sz="2000" dirty="0"/>
              <a:t> продукцию для другого рынка – для  людей, которые долго  работают сидя. В 2013 году было создано уникальное по своей сути кресло-корсет </a:t>
            </a:r>
            <a:r>
              <a:rPr lang="ru-RU" sz="2000" dirty="0" err="1"/>
              <a:t>spinalAssist</a:t>
            </a:r>
            <a:r>
              <a:rPr lang="ru-RU" sz="2000" dirty="0"/>
              <a:t>, которое воплотило в себе многолетний опыт разработок. С его выходом начались широкие розничные продажи.</a:t>
            </a:r>
          </a:p>
          <a:p>
            <a:pPr algn="just" fontAlgn="base"/>
            <a:r>
              <a:rPr lang="ru-RU" sz="2000" dirty="0"/>
              <a:t>Сегодня компания </a:t>
            </a:r>
            <a:r>
              <a:rPr lang="ru-RU" sz="2000" dirty="0" err="1"/>
              <a:t>Косикова</a:t>
            </a:r>
            <a:r>
              <a:rPr lang="ru-RU" sz="2000" dirty="0"/>
              <a:t> «</a:t>
            </a:r>
            <a:r>
              <a:rPr lang="ru-RU" sz="2000" dirty="0" err="1"/>
              <a:t>Гравитонус</a:t>
            </a:r>
            <a:r>
              <a:rPr lang="ru-RU" sz="2000" dirty="0"/>
              <a:t>» производит в основном кресла для геймеров и эргономичную мебель для офисных сотрудников. За 2018 год выручка составила 109 млн рублей, прибыль — почти 9 млн.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sz="2800" b="1" dirty="0" smtClean="0">
                <a:solidFill>
                  <a:srgbClr val="FFFF00"/>
                </a:solidFill>
              </a:rPr>
            </a:br>
            <a:r>
              <a:rPr lang="ru-RU" sz="2800" b="1" u="sng" dirty="0" smtClean="0">
                <a:solidFill>
                  <a:srgbClr val="FFFF00"/>
                </a:solidFill>
              </a:rPr>
              <a:t>9. </a:t>
            </a:r>
            <a:r>
              <a:rPr lang="ru-RU" sz="2800" u="sng" dirty="0" smtClean="0">
                <a:solidFill>
                  <a:srgbClr val="FFFF00"/>
                </a:solidFill>
              </a:rPr>
              <a:t>Создавайте решения для новых рынков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43010" name="AutoShape 2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012" name="AutoShape 4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7106" name="Picture 2" descr="https://www.forbes.ru/files/1-bill-geits.jpg__1565248848__143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3100" y="1145991"/>
            <a:ext cx="3478221" cy="2742615"/>
          </a:xfrm>
          <a:prstGeom prst="rect">
            <a:avLst/>
          </a:prstGeom>
          <a:noFill/>
        </p:spPr>
      </p:pic>
      <p:pic>
        <p:nvPicPr>
          <p:cNvPr id="47108" name="Picture 4" descr="https://www.forbes.ru/files/1-screenshot_11.jpg__1565249234__641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3099" y="4212298"/>
            <a:ext cx="3478221" cy="23269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7975" y="2375546"/>
            <a:ext cx="7022215" cy="481933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Андрей Терновский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учился в 11 классе обычной московской школы, когда о нем в одночасье заговорил весь мир. Юноша самостоятельно научился программировать и, вдохновившись продуктами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Skype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придумал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видеочат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соединяет вас с другим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случайным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пользователем сервиса.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Свой проект Андрей назвал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ChatRoulette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Чатрулетте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За полгода в чате появилось 1,5 миллиона пользователей, а его создатель получил предложения о покупке сервиса от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Skype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других инвесторов с мировым именем. Компания была оценена в десятки миллионов долларов США.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77793" y="1004236"/>
            <a:ext cx="10131425" cy="145626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Как найти бизнес-идею?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u="sng" dirty="0" smtClean="0">
                <a:solidFill>
                  <a:srgbClr val="FFFF00"/>
                </a:solidFill>
              </a:rPr>
              <a:t>10. </a:t>
            </a:r>
            <a:r>
              <a:rPr lang="ru-RU" u="sng" dirty="0" smtClean="0">
                <a:solidFill>
                  <a:srgbClr val="FFFF00"/>
                </a:solidFill>
              </a:rPr>
              <a:t>Совершенствуйте </a:t>
            </a:r>
            <a:br>
              <a:rPr lang="ru-RU" u="sng" dirty="0" smtClean="0">
                <a:solidFill>
                  <a:srgbClr val="FFFF00"/>
                </a:solidFill>
              </a:rPr>
            </a:br>
            <a:r>
              <a:rPr lang="ru-RU" u="sng" dirty="0" smtClean="0">
                <a:solidFill>
                  <a:srgbClr val="FFFF00"/>
                </a:solidFill>
              </a:rPr>
              <a:t>бесполезный продукт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43010" name="AutoShape 2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012" name="AutoShape 4" descr="Картинки по запросу дуров паве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6082" name="Picture 2" descr="Картинки по запросу Андрей Терновский история успех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33572" y="1474341"/>
            <a:ext cx="4194373" cy="39093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0929" y="994610"/>
            <a:ext cx="10672010" cy="1456267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/>
              <a:t>Самозанятые</a:t>
            </a:r>
            <a:r>
              <a:rPr lang="ru-RU" sz="2000" b="1" dirty="0" smtClean="0"/>
              <a:t> – лица, которые не имеют наемных работников и получают доход от собственной профессиональной деятельности.</a:t>
            </a:r>
            <a:br>
              <a:rPr lang="ru-RU" sz="2000" b="1" dirty="0" smtClean="0"/>
            </a:br>
            <a:r>
              <a:rPr lang="ru-RU" sz="2000" b="1" dirty="0" smtClean="0"/>
              <a:t>Такой деятельностью может быть оказание услуг, продажа продукции собственного производства, сдача своего имущества в аренду и др.</a:t>
            </a:r>
            <a:endParaRPr lang="ru-RU" sz="20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45201479"/>
              </p:ext>
            </p:extLst>
          </p:nvPr>
        </p:nvGraphicFramePr>
        <p:xfrm>
          <a:off x="685801" y="2613176"/>
          <a:ext cx="10131425" cy="3649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48253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650" y="639108"/>
            <a:ext cx="8098971" cy="1001100"/>
          </a:xfrm>
        </p:spPr>
        <p:txBody>
          <a:bodyPr/>
          <a:lstStyle/>
          <a:p>
            <a:r>
              <a:rPr lang="ru-RU" dirty="0" smtClean="0"/>
              <a:t>примеры успешного </a:t>
            </a:r>
            <a:r>
              <a:rPr lang="ru-RU" dirty="0" err="1" smtClean="0"/>
              <a:t>блоггерства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3650" y="1760561"/>
            <a:ext cx="7875201" cy="5130581"/>
          </a:xfrm>
        </p:spPr>
        <p:txBody>
          <a:bodyPr>
            <a:noAutofit/>
          </a:bodyPr>
          <a:lstStyle/>
          <a:p>
            <a:pPr lvl="0" algn="just" fontAlgn="base"/>
            <a:r>
              <a:rPr lang="ru-RU" sz="2300" dirty="0" smtClean="0"/>
              <a:t>Наташа </a:t>
            </a:r>
            <a:r>
              <a:rPr lang="ru-RU" sz="2300" dirty="0" err="1" smtClean="0"/>
              <a:t>Землянухина</a:t>
            </a:r>
            <a:r>
              <a:rPr lang="ru-RU" sz="2300" dirty="0" smtClean="0"/>
              <a:t> (малышка со штангой). К 16-ти годам девочка из небольшого хутора Антонов Волгоградской области заработала свой первый миллион рублей. Все зовут ее </a:t>
            </a:r>
            <a:r>
              <a:rPr lang="ru-RU" sz="2300" dirty="0" err="1" smtClean="0"/>
              <a:t>Туся</a:t>
            </a:r>
            <a:r>
              <a:rPr lang="ru-RU" sz="2300" dirty="0" smtClean="0"/>
              <a:t> (сокращенное от </a:t>
            </a:r>
            <a:r>
              <a:rPr lang="ru-RU" sz="2300" dirty="0" err="1" smtClean="0">
                <a:cs typeface="Times New Roman" panose="02020603050405020304" pitchFamily="18" charset="0"/>
              </a:rPr>
              <a:t>Натуся</a:t>
            </a:r>
            <a:r>
              <a:rPr lang="ru-RU" sz="2300" dirty="0" smtClean="0">
                <a:cs typeface="Times New Roman" panose="02020603050405020304" pitchFamily="18" charset="0"/>
              </a:rPr>
              <a:t>). Победительница в номинации «Открытие года» премии «Лучшие </a:t>
            </a:r>
            <a:r>
              <a:rPr lang="ru-RU" sz="2300" dirty="0" err="1" smtClean="0">
                <a:cs typeface="Times New Roman" panose="02020603050405020304" pitchFamily="18" charset="0"/>
              </a:rPr>
              <a:t>блогеры</a:t>
            </a:r>
            <a:r>
              <a:rPr lang="ru-RU" sz="2300" dirty="0" smtClean="0">
                <a:cs typeface="Times New Roman" panose="02020603050405020304" pitchFamily="18" charset="0"/>
              </a:rPr>
              <a:t> 2017» по версии Леди </a:t>
            </a:r>
            <a:r>
              <a:rPr lang="ru-RU" sz="2300" dirty="0" err="1" smtClean="0">
                <a:cs typeface="Times New Roman" panose="02020603050405020304" pitchFamily="18" charset="0"/>
              </a:rPr>
              <a:t>Mail.Ru</a:t>
            </a:r>
            <a:r>
              <a:rPr lang="ru-RU" sz="2300" dirty="0" smtClean="0">
                <a:cs typeface="Times New Roman" panose="02020603050405020304" pitchFamily="18" charset="0"/>
              </a:rPr>
              <a:t>. О ней говорят: «Девочка, которая развеяла миф о том, что в 15 лет еще в куклы играть нужно». Буквально за год 15-летняя деревенская бизнес-бэби </a:t>
            </a:r>
            <a:r>
              <a:rPr lang="ru-RU" sz="2300" dirty="0" err="1" smtClean="0">
                <a:cs typeface="Times New Roman" panose="02020603050405020304" pitchFamily="18" charset="0"/>
              </a:rPr>
              <a:t>Туся</a:t>
            </a:r>
            <a:r>
              <a:rPr lang="ru-RU" sz="2300" dirty="0" smtClean="0">
                <a:cs typeface="Times New Roman" panose="02020603050405020304" pitchFamily="18" charset="0"/>
              </a:rPr>
              <a:t> набрала более 300 тысяч подписчиков в своем </a:t>
            </a:r>
            <a:r>
              <a:rPr lang="ru-RU" sz="2300" dirty="0" err="1" smtClean="0">
                <a:cs typeface="Times New Roman" panose="02020603050405020304" pitchFamily="18" charset="0"/>
              </a:rPr>
              <a:t>блоге</a:t>
            </a:r>
            <a:r>
              <a:rPr lang="ru-RU" sz="2300" dirty="0" smtClean="0">
                <a:cs typeface="Times New Roman" panose="02020603050405020304" pitchFamily="18" charset="0"/>
              </a:rPr>
              <a:t>, а заодно и заработала около полумиллиона рублей. В своем </a:t>
            </a:r>
            <a:r>
              <a:rPr lang="ru-RU" sz="2300" dirty="0" err="1" smtClean="0">
                <a:cs typeface="Times New Roman" panose="02020603050405020304" pitchFamily="18" charset="0"/>
              </a:rPr>
              <a:t>блоге</a:t>
            </a:r>
            <a:r>
              <a:rPr lang="ru-RU" sz="2300" dirty="0" smtClean="0">
                <a:cs typeface="Times New Roman" panose="02020603050405020304" pitchFamily="18" charset="0"/>
              </a:rPr>
              <a:t> она рассказывает о спорте, правильном питании и рецептах, о </a:t>
            </a:r>
            <a:r>
              <a:rPr lang="ru-RU" sz="2300" dirty="0" err="1" smtClean="0">
                <a:cs typeface="Times New Roman" panose="02020603050405020304" pitchFamily="18" charset="0"/>
              </a:rPr>
              <a:t>целлюлите</a:t>
            </a:r>
            <a:r>
              <a:rPr lang="ru-RU" sz="2300" dirty="0" smtClean="0">
                <a:cs typeface="Times New Roman" panose="02020603050405020304" pitchFamily="18" charset="0"/>
              </a:rPr>
              <a:t> и вреде обезжиренных диет, так как прекрасно разбирается в этом. В юмористической форме и доступным понятным языком она делится своим опытом с подписчиками.</a:t>
            </a:r>
          </a:p>
          <a:p>
            <a:endParaRPr lang="ru-RU" sz="2400" dirty="0"/>
          </a:p>
        </p:txBody>
      </p:sp>
      <p:pic>
        <p:nvPicPr>
          <p:cNvPr id="45058" name="Picture 2" descr="Картинки по запросу наталья землянухина туся"/>
          <p:cNvPicPr>
            <a:picLocks noChangeAspect="1" noChangeArrowheads="1"/>
          </p:cNvPicPr>
          <p:nvPr/>
        </p:nvPicPr>
        <p:blipFill>
          <a:blip r:embed="rId2" cstate="print"/>
          <a:srcRect r="33833"/>
          <a:stretch>
            <a:fillRect/>
          </a:stretch>
        </p:blipFill>
        <p:spPr bwMode="auto">
          <a:xfrm>
            <a:off x="8543499" y="1760561"/>
            <a:ext cx="3494426" cy="3753135"/>
          </a:xfrm>
          <a:prstGeom prst="rect">
            <a:avLst/>
          </a:prstGeom>
          <a:noFill/>
        </p:spPr>
      </p:pic>
      <p:sp>
        <p:nvSpPr>
          <p:cNvPr id="45060" name="AutoShape 4" descr="Картинки по запросу тарасенко макси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2" name="AutoShape 6" descr="Картинки по запросу тарасенко макси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296" y="924175"/>
            <a:ext cx="8098971" cy="1001100"/>
          </a:xfrm>
        </p:spPr>
        <p:txBody>
          <a:bodyPr>
            <a:normAutofit/>
          </a:bodyPr>
          <a:lstStyle/>
          <a:p>
            <a:r>
              <a:rPr lang="ru-RU" sz="3400" dirty="0" smtClean="0"/>
              <a:t>примеры успешного </a:t>
            </a:r>
            <a:r>
              <a:rPr lang="ru-RU" sz="3400" dirty="0" err="1" smtClean="0"/>
              <a:t>блоггерства</a:t>
            </a:r>
            <a:endParaRPr lang="ru-RU" sz="3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4725"/>
            <a:ext cx="7171937" cy="5127851"/>
          </a:xfrm>
        </p:spPr>
        <p:txBody>
          <a:bodyPr>
            <a:normAutofit/>
          </a:bodyPr>
          <a:lstStyle/>
          <a:p>
            <a:pPr lvl="0" algn="just" fontAlgn="base"/>
            <a:r>
              <a:rPr lang="ru-RU" sz="2300" b="1" dirty="0" smtClean="0">
                <a:latin typeface="+mj-lt"/>
                <a:cs typeface="Times New Roman" panose="02020603050405020304" pitchFamily="18" charset="0"/>
              </a:rPr>
              <a:t>Макс Тарасенко (Брайан </a:t>
            </a:r>
            <a:r>
              <a:rPr lang="ru-RU" sz="2300" b="1" dirty="0" err="1" smtClean="0">
                <a:latin typeface="+mj-lt"/>
                <a:cs typeface="Times New Roman" panose="02020603050405020304" pitchFamily="18" charset="0"/>
              </a:rPr>
              <a:t>Мапс</a:t>
            </a:r>
            <a:r>
              <a:rPr lang="ru-RU" sz="2300" b="1" dirty="0" smtClean="0">
                <a:latin typeface="+mj-lt"/>
                <a:cs typeface="Times New Roman" panose="02020603050405020304" pitchFamily="18" charset="0"/>
              </a:rPr>
              <a:t>)</a:t>
            </a:r>
            <a:r>
              <a:rPr lang="ru-RU" sz="2300" dirty="0" smtClean="0">
                <a:latin typeface="+mj-lt"/>
                <a:cs typeface="Times New Roman" panose="02020603050405020304" pitchFamily="18" charset="0"/>
              </a:rPr>
              <a:t>— один из самых молодых и самых популярных </a:t>
            </a:r>
            <a:r>
              <a:rPr lang="ru-RU" sz="2300" dirty="0" err="1" smtClean="0">
                <a:latin typeface="+mj-lt"/>
                <a:cs typeface="Times New Roman" panose="02020603050405020304" pitchFamily="18" charset="0"/>
              </a:rPr>
              <a:t>видеоблогеров</a:t>
            </a:r>
            <a:r>
              <a:rPr lang="ru-RU" sz="2300" dirty="0" smtClean="0">
                <a:latin typeface="+mj-lt"/>
                <a:cs typeface="Times New Roman" panose="02020603050405020304" pitchFamily="18" charset="0"/>
              </a:rPr>
              <a:t> на территории русскоязычного </a:t>
            </a:r>
            <a:r>
              <a:rPr lang="ru-RU" sz="2300" dirty="0" err="1" smtClean="0">
                <a:latin typeface="+mj-lt"/>
                <a:cs typeface="Times New Roman" panose="02020603050405020304" pitchFamily="18" charset="0"/>
              </a:rPr>
              <a:t>ютьюба</a:t>
            </a:r>
            <a:r>
              <a:rPr lang="ru-RU" sz="2300" dirty="0" smtClean="0">
                <a:latin typeface="+mj-lt"/>
                <a:cs typeface="Times New Roman" panose="02020603050405020304" pitchFamily="18" charset="0"/>
              </a:rPr>
              <a:t>. В 10-11 лет Максим проводил много времени, просматривая различные смешные видеоролики, и это вдохновило его на создание своего канала. Сейчас у 18-летнего юноши более 7 миллионов подписчиков и 10-е место в ТОП-100 </a:t>
            </a:r>
            <a:r>
              <a:rPr lang="ru-RU" sz="2300" dirty="0" err="1" smtClean="0">
                <a:latin typeface="+mj-lt"/>
                <a:cs typeface="Times New Roman" panose="02020603050405020304" pitchFamily="18" charset="0"/>
              </a:rPr>
              <a:t>блогеров</a:t>
            </a:r>
            <a:r>
              <a:rPr lang="ru-RU" sz="2300" dirty="0" smtClean="0">
                <a:latin typeface="+mj-lt"/>
                <a:cs typeface="Times New Roman" panose="02020603050405020304" pitchFamily="18" charset="0"/>
              </a:rPr>
              <a:t> России. По данным сайта </a:t>
            </a:r>
            <a:r>
              <a:rPr lang="ru-RU" sz="2300" i="1" dirty="0" err="1" smtClean="0">
                <a:latin typeface="+mj-lt"/>
                <a:cs typeface="Times New Roman" panose="02020603050405020304" pitchFamily="18" charset="0"/>
              </a:rPr>
              <a:t>WhatStats</a:t>
            </a:r>
            <a:r>
              <a:rPr lang="ru-RU" sz="2300" i="1" dirty="0" smtClean="0">
                <a:latin typeface="+mj-lt"/>
                <a:cs typeface="Times New Roman" panose="02020603050405020304" pitchFamily="18" charset="0"/>
              </a:rPr>
              <a:t>,</a:t>
            </a:r>
            <a:r>
              <a:rPr lang="ru-RU" sz="2300" dirty="0" smtClean="0">
                <a:latin typeface="+mj-lt"/>
                <a:cs typeface="Times New Roman" panose="02020603050405020304" pitchFamily="18" charset="0"/>
              </a:rPr>
              <a:t> Максим </a:t>
            </a:r>
            <a:r>
              <a:rPr lang="ru-RU" sz="2300" dirty="0" err="1" smtClean="0">
                <a:latin typeface="+mj-lt"/>
                <a:cs typeface="Times New Roman" panose="02020603050405020304" pitchFamily="18" charset="0"/>
              </a:rPr>
              <a:t>Тарасенко</a:t>
            </a:r>
            <a:r>
              <a:rPr lang="ru-RU" sz="2300" dirty="0" smtClean="0">
                <a:latin typeface="+mj-lt"/>
                <a:cs typeface="Times New Roman" panose="02020603050405020304" pitchFamily="18" charset="0"/>
              </a:rPr>
              <a:t> зарабатывает на своих видео примерно 12 000 – 20 000 долларов в месяц.</a:t>
            </a:r>
          </a:p>
        </p:txBody>
      </p:sp>
      <p:sp>
        <p:nvSpPr>
          <p:cNvPr id="45060" name="AutoShape 4" descr="Картинки по запросу тарасенко макси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2" name="AutoShape 6" descr="Картинки по запросу тарасенко макси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8" descr="Картинки по запросу тарасенко макси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33" y="1164657"/>
            <a:ext cx="4526025" cy="29963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375" y="1104542"/>
            <a:ext cx="8098971" cy="1001100"/>
          </a:xfrm>
        </p:spPr>
        <p:txBody>
          <a:bodyPr/>
          <a:lstStyle/>
          <a:p>
            <a:r>
              <a:rPr lang="ru-RU" dirty="0" smtClean="0"/>
              <a:t>примеры успешного </a:t>
            </a:r>
            <a:r>
              <a:rPr lang="ru-RU" dirty="0" err="1" smtClean="0"/>
              <a:t>блоггерства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5575" y="1605092"/>
            <a:ext cx="8184630" cy="5354288"/>
          </a:xfrm>
        </p:spPr>
        <p:txBody>
          <a:bodyPr>
            <a:normAutofit/>
          </a:bodyPr>
          <a:lstStyle/>
          <a:p>
            <a:pPr lvl="0" algn="just" fontAlgn="base"/>
            <a:r>
              <a:rPr lang="ru-RU" sz="2400" b="1" dirty="0" smtClean="0">
                <a:latin typeface="+mj-lt"/>
                <a:cs typeface="Times New Roman" panose="02020603050405020304" pitchFamily="18" charset="0"/>
              </a:rPr>
              <a:t> «Лучшие подружки» </a:t>
            </a:r>
            <a:r>
              <a:rPr lang="ru-RU" sz="2400" dirty="0" smtClean="0">
                <a:latin typeface="+mj-lt"/>
                <a:cs typeface="Times New Roman" panose="02020603050405020304" pitchFamily="18" charset="0"/>
              </a:rPr>
              <a:t>Однажды 12-летние подруги Настя, Света, Варя и Соня решили создать свой канал. Сейчас на канале «Лучшие подружки» уже почти 600 тысяч подписчиков и 502 миллиона просмотров на всех видео. Девочки снимают видео на разные темы, например — обзоры игрушек, рукоделие, вкусные и простые рецепты, </a:t>
            </a:r>
            <a:r>
              <a:rPr lang="ru-RU" sz="2400" dirty="0" err="1" smtClean="0">
                <a:latin typeface="+mj-lt"/>
                <a:cs typeface="Times New Roman" panose="02020603050405020304" pitchFamily="18" charset="0"/>
              </a:rPr>
              <a:t>челледжи</a:t>
            </a:r>
            <a:r>
              <a:rPr lang="ru-RU" sz="2400" dirty="0" smtClean="0">
                <a:latin typeface="+mj-lt"/>
                <a:cs typeface="Times New Roman" panose="02020603050405020304" pitchFamily="18" charset="0"/>
              </a:rPr>
              <a:t> и уроки маникюра и макияжа, идеи развлечений на каникулах. Несмотря на то что канал принадлежит юным девочкам, качество видео и монтажа на высоком уровне!</a:t>
            </a:r>
          </a:p>
          <a:p>
            <a:endParaRPr lang="ru-RU" dirty="0"/>
          </a:p>
        </p:txBody>
      </p:sp>
      <p:sp>
        <p:nvSpPr>
          <p:cNvPr id="45060" name="AutoShape 4" descr="Картинки по запросу тарасенко макси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2" name="AutoShape 6" descr="Картинки по запросу тарасенко макси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Картинки по запросу лучшие подружки блогеры"/>
          <p:cNvPicPr>
            <a:picLocks noChangeAspect="1" noChangeArrowheads="1"/>
          </p:cNvPicPr>
          <p:nvPr/>
        </p:nvPicPr>
        <p:blipFill>
          <a:blip r:embed="rId2" cstate="print"/>
          <a:srcRect l="4872" t="28099" r="3268" b="29234"/>
          <a:stretch>
            <a:fillRect/>
          </a:stretch>
        </p:blipFill>
        <p:spPr bwMode="auto">
          <a:xfrm>
            <a:off x="8721969" y="1399972"/>
            <a:ext cx="3357349" cy="27977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74" y="613927"/>
            <a:ext cx="4339272" cy="183861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Кто может заниматься предпринимательской деятельностью? </a:t>
            </a:r>
            <a:endParaRPr lang="ru-RU" sz="28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59423166"/>
              </p:ext>
            </p:extLst>
          </p:nvPr>
        </p:nvGraphicFramePr>
        <p:xfrm>
          <a:off x="2974168" y="1000429"/>
          <a:ext cx="9134412" cy="5164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607149" y="6165300"/>
            <a:ext cx="98684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ОРГАНИЗАЦИОННО-ПРАВОВЫЕ ФОРМЫ ПРЕДПРИЯТИЙ</a:t>
            </a:r>
            <a:endParaRPr lang="ru-RU" sz="28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006703"/>
            <a:ext cx="2788170" cy="13987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2293078"/>
            <a:ext cx="2788170" cy="17088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52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204" y="1010529"/>
            <a:ext cx="5551302" cy="1558413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Характеристики личности </a:t>
            </a:r>
            <a:r>
              <a:rPr lang="ru-RU" sz="4000" b="1" dirty="0" smtClean="0"/>
              <a:t>успешных</a:t>
            </a:r>
            <a:r>
              <a:rPr lang="ru-RU" sz="4000" dirty="0" smtClean="0"/>
              <a:t> </a:t>
            </a:r>
            <a:r>
              <a:rPr lang="ru-RU" sz="4000" b="1" dirty="0" smtClean="0"/>
              <a:t>предпринимателей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15318" y="1265695"/>
            <a:ext cx="6312311" cy="5248622"/>
          </a:xfrm>
        </p:spPr>
        <p:txBody>
          <a:bodyPr>
            <a:normAutofit/>
          </a:bodyPr>
          <a:lstStyle/>
          <a:p>
            <a:pPr lvl="0"/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высокая нервно-психическая устойчивость, хорошо развитые эмоционально-волевые качества,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спокойствие, уверенность в себе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;</a:t>
            </a:r>
          </a:p>
          <a:p>
            <a:pPr lvl="0"/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 стремление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к разумному риску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, </a:t>
            </a:r>
            <a:r>
              <a:rPr lang="ru-RU" dirty="0" smtClean="0">
                <a:solidFill>
                  <a:srgbClr val="D5D3FD"/>
                </a:solidFill>
                <a:latin typeface="Arial Black" panose="020B0A04020102020204" pitchFamily="34" charset="0"/>
              </a:rPr>
              <a:t>направленность 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на дело, а также доминирование мотива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свободы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 в сочетании с мотивами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самореализации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, успеха, борьбы и процессуальным мотивом; </a:t>
            </a:r>
          </a:p>
          <a:p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гибкость (пластичность) мышления, высокий уровень креативности и хорошо развитое </a:t>
            </a:r>
            <a:r>
              <a:rPr lang="ru-RU" dirty="0" smtClean="0">
                <a:solidFill>
                  <a:srgbClr val="D5D3FD"/>
                </a:solidFill>
                <a:latin typeface="Arial Black" panose="020B0A04020102020204" pitchFamily="34" charset="0"/>
              </a:rPr>
              <a:t>воображение;</a:t>
            </a:r>
          </a:p>
          <a:p>
            <a:r>
              <a:rPr lang="ru-RU" dirty="0" smtClean="0">
                <a:solidFill>
                  <a:srgbClr val="D5D3FD"/>
                </a:solidFill>
                <a:latin typeface="Arial Black" panose="020B0A04020102020204" pitchFamily="34" charset="0"/>
              </a:rPr>
              <a:t>высокий 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уровень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лидерских способностей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, развитые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организаторские и коммуникативные качества</a:t>
            </a:r>
            <a:r>
              <a:rPr lang="ru-RU" dirty="0">
                <a:solidFill>
                  <a:srgbClr val="D5D3FD"/>
                </a:solidFill>
                <a:latin typeface="Arial Black" panose="020B0A04020102020204" pitchFamily="34" charset="0"/>
              </a:rPr>
              <a:t>, высокий уровень общительности и низкая степень зависимости от группы</a:t>
            </a:r>
            <a:r>
              <a:rPr lang="ru-RU" dirty="0" smtClean="0">
                <a:solidFill>
                  <a:srgbClr val="D5D3FD"/>
                </a:solidFill>
                <a:latin typeface="Arial Black" panose="020B0A04020102020204" pitchFamily="34" charset="0"/>
              </a:rPr>
              <a:t>.</a:t>
            </a:r>
          </a:p>
          <a:p>
            <a:endParaRPr lang="ru-RU" dirty="0">
              <a:solidFill>
                <a:srgbClr val="D5D3FD"/>
              </a:solidFill>
              <a:latin typeface="Arial Black" panose="020B0A04020102020204" pitchFamily="34" charset="0"/>
            </a:endParaRPr>
          </a:p>
          <a:p>
            <a:endParaRPr lang="ru-RU" dirty="0">
              <a:solidFill>
                <a:srgbClr val="D5D3FD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9204" y="2867923"/>
            <a:ext cx="2580968" cy="1600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/>
          <a:srcRect l="6399" t="8369" r="8201" b="8586"/>
          <a:stretch/>
        </p:blipFill>
        <p:spPr>
          <a:xfrm>
            <a:off x="2920172" y="2867923"/>
            <a:ext cx="1522517" cy="18927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21422" y="4767104"/>
            <a:ext cx="2227006" cy="1600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575" y="4296252"/>
            <a:ext cx="1302641" cy="20710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629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1947553"/>
            <a:ext cx="5029200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Хозяин\Desktop\герб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8961" y="0"/>
            <a:ext cx="2228603" cy="137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old.rsue.ru/doc/mip/mip_konf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80271" y="0"/>
            <a:ext cx="2311730" cy="140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914401"/>
            <a:ext cx="7730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ФАКУЛЬТЕТ </a:t>
            </a:r>
            <a:r>
              <a:rPr lang="ru-RU" sz="2400" b="1" dirty="0" smtClean="0"/>
              <a:t>МЕНЕДЖМЕНТА И ПРЕДПРИНИМАТЕЛЬСТВА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7707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РОСТОВСКИЙ ГОСУДАРСТВЕННЫЙ </a:t>
            </a:r>
            <a:r>
              <a:rPr lang="ru-RU" sz="2400" b="1" dirty="0" smtClean="0"/>
              <a:t>ЭКОНОМИЧЕСКИЙ </a:t>
            </a:r>
            <a:r>
              <a:rPr lang="ru-RU" sz="2400" b="1" dirty="0" smtClean="0"/>
              <a:t>УНИВЕРСИТЕТ (РИНХ</a:t>
            </a:r>
            <a:r>
              <a:rPr lang="ru-RU" sz="2400" b="1" dirty="0" smtClean="0"/>
              <a:t>)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0" y="1377539"/>
            <a:ext cx="88013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/>
              <a:t>Кафедра управления </a:t>
            </a:r>
            <a:r>
              <a:rPr lang="ru-RU" sz="3200" b="1" u="sng" dirty="0" smtClean="0"/>
              <a:t>персоналом </a:t>
            </a:r>
            <a:r>
              <a:rPr lang="ru-RU" sz="3200" b="1" u="sng" dirty="0" smtClean="0"/>
              <a:t>и социологии</a:t>
            </a:r>
            <a:endParaRPr lang="ru-RU" sz="3200" b="1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4690753"/>
            <a:ext cx="264046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8(863)269-50-85</a:t>
            </a:r>
            <a:endParaRPr lang="ru-RU" sz="2800" dirty="0" smtClean="0"/>
          </a:p>
          <a:p>
            <a:r>
              <a:rPr lang="ru-RU" sz="2000" b="1" dirty="0" smtClean="0"/>
              <a:t>тел.для </a:t>
            </a:r>
            <a:r>
              <a:rPr lang="ru-RU" sz="2000" b="1" dirty="0" smtClean="0"/>
              <a:t>справок</a:t>
            </a:r>
          </a:p>
          <a:p>
            <a:r>
              <a:rPr lang="ru-RU" sz="2800" b="1" dirty="0" smtClean="0">
                <a:solidFill>
                  <a:srgbClr val="FFFF00"/>
                </a:solidFill>
              </a:rPr>
              <a:t>8</a:t>
            </a:r>
            <a:r>
              <a:rPr lang="ru-RU" sz="2800" b="1" dirty="0" smtClean="0">
                <a:solidFill>
                  <a:srgbClr val="FFFF00"/>
                </a:solidFill>
              </a:rPr>
              <a:t> </a:t>
            </a:r>
            <a:r>
              <a:rPr lang="ru-RU" sz="2800" b="1" dirty="0" smtClean="0">
                <a:solidFill>
                  <a:srgbClr val="FFFF00"/>
                </a:solidFill>
              </a:rPr>
              <a:t> 918</a:t>
            </a:r>
            <a:r>
              <a:rPr lang="ru-RU" sz="2800" b="1" dirty="0" smtClean="0">
                <a:solidFill>
                  <a:srgbClr val="FFFF00"/>
                </a:solidFill>
              </a:rPr>
              <a:t> 589 10 </a:t>
            </a:r>
            <a:r>
              <a:rPr lang="ru-RU" sz="2800" b="1" dirty="0" smtClean="0">
                <a:solidFill>
                  <a:srgbClr val="FFFF00"/>
                </a:solidFill>
              </a:rPr>
              <a:t>25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71946" y="4643253"/>
            <a:ext cx="32063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/>
              <a:t>Ростов-на-Дону пер.</a:t>
            </a:r>
          </a:p>
          <a:p>
            <a:pPr algn="r"/>
            <a:r>
              <a:rPr lang="ru-RU" sz="2400" b="1" dirty="0" smtClean="0"/>
              <a:t>Островского   62 </a:t>
            </a:r>
            <a:r>
              <a:rPr lang="ru-RU" sz="2400" b="1" dirty="0" smtClean="0"/>
              <a:t>к. </a:t>
            </a:r>
            <a:r>
              <a:rPr lang="ru-RU" sz="2400" b="1" dirty="0" smtClean="0"/>
              <a:t>204</a:t>
            </a:r>
          </a:p>
          <a:p>
            <a:pPr algn="r"/>
            <a:r>
              <a:rPr lang="ru-RU" sz="2400" b="1" dirty="0" err="1" smtClean="0"/>
              <a:t>kafedraypis@mail.ru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-1" y="6056416"/>
            <a:ext cx="7018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/>
              <a:t>http://www.rsue.ru/fakultety/FMIP/kaf-UPIS</a:t>
            </a:r>
            <a:r>
              <a:rPr lang="ru-RU" b="1" u="sng" dirty="0" smtClean="0"/>
              <a:t>/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3720" y="3318570"/>
            <a:ext cx="56882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</a:rPr>
              <a:t>Осуществлять эффективное </a:t>
            </a:r>
            <a:r>
              <a:rPr lang="ru-RU" sz="2800" b="1" dirty="0" smtClean="0">
                <a:solidFill>
                  <a:srgbClr val="FFFF00"/>
                </a:solidFill>
              </a:rPr>
              <a:t>руководство персоналом собственного предприятия в сфере малого и среднего бизнеса.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</a:rPr>
              <a:t>Дает </a:t>
            </a:r>
            <a:r>
              <a:rPr lang="ru-RU" sz="2800" b="1" dirty="0" smtClean="0">
                <a:solidFill>
                  <a:srgbClr val="FFFF00"/>
                </a:solidFill>
              </a:rPr>
              <a:t>правовые основания для работы в кадровых службах государственных и коммерческих организаций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43304" y="1935678"/>
            <a:ext cx="53557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FF00"/>
                </a:solidFill>
              </a:rPr>
              <a:t>Образование по специальности</a:t>
            </a:r>
          </a:p>
          <a:p>
            <a:pPr algn="ctr"/>
            <a:r>
              <a:rPr lang="ru-RU" sz="2800" b="1" i="1" dirty="0" smtClean="0">
                <a:solidFill>
                  <a:srgbClr val="FFFF00"/>
                </a:solidFill>
              </a:rPr>
              <a:t>«управление </a:t>
            </a:r>
            <a:r>
              <a:rPr lang="ru-RU" sz="2800" b="1" i="1" dirty="0" smtClean="0">
                <a:solidFill>
                  <a:srgbClr val="FFFF00"/>
                </a:solidFill>
              </a:rPr>
              <a:t>персоналом»</a:t>
            </a:r>
          </a:p>
          <a:p>
            <a:pPr algn="ctr"/>
            <a:r>
              <a:rPr lang="ru-RU" sz="2800" b="1" i="1" dirty="0" smtClean="0">
                <a:solidFill>
                  <a:srgbClr val="FFFF00"/>
                </a:solidFill>
              </a:rPr>
              <a:t>позволяет</a:t>
            </a:r>
            <a:endParaRPr lang="ru-RU" sz="28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754" y="4187243"/>
            <a:ext cx="5921115" cy="1434068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solidFill>
                  <a:srgbClr val="FFFF00"/>
                </a:solidFill>
                <a:latin typeface="Arial Black" panose="020B0A04020102020204" pitchFamily="34" charset="0"/>
              </a:rPr>
              <a:t>МОЛОДЕЖНЫЙ БИЗНЕС - БУДУЩЕЕ ЭКОНОМИКИ</a:t>
            </a:r>
            <a:br>
              <a:rPr lang="ru-RU" sz="30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endParaRPr lang="ru-RU" sz="30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280878" y="3462729"/>
            <a:ext cx="4881257" cy="3095468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155792" y="1911237"/>
            <a:ext cx="9379974" cy="80314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cap="all" dirty="0" smtClean="0">
                <a:ln w="3175" cmpd="sng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  <a:t>Благодарим за внимание!</a:t>
            </a:r>
            <a:endParaRPr kumimoji="0" lang="ru-RU" sz="4400" b="1" i="0" u="none" strike="noStrike" kern="1200" cap="all" spc="0" normalizeH="0" baseline="0" noProof="0" dirty="0">
              <a:ln w="3175" cmpd="sng">
                <a:noFill/>
              </a:ln>
              <a:solidFill>
                <a:srgbClr val="FFFF00"/>
              </a:solidFill>
              <a:effectLst/>
              <a:uLnTx/>
              <a:uFillTx/>
              <a:latin typeface="Arial Black" panose="020B0A040201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375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Небеса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а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Небесная</Template>
  <TotalTime>3580</TotalTime>
  <Words>1753</Words>
  <Application>Microsoft Office PowerPoint</Application>
  <PresentationFormat>Произвольный</PresentationFormat>
  <Paragraphs>139</Paragraphs>
  <Slides>24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Небеса</vt:lpstr>
      <vt:lpstr>  Единый открытый урок по предпринимательству:  «Предпринимательство в современном мире»</vt:lpstr>
      <vt:lpstr>Кто такой предприниматель?  </vt:lpstr>
      <vt:lpstr>  </vt:lpstr>
      <vt:lpstr>Виды предпринимательства</vt:lpstr>
      <vt:lpstr>Функции  предпринимательства</vt:lpstr>
      <vt:lpstr>Как найти бизнес-идею?</vt:lpstr>
      <vt:lpstr>Как найти бизнес-идею? 1.  Живите в будущем  </vt:lpstr>
      <vt:lpstr>Как найти бизнес-идею? 2. Станьте экспертом в чем-то  </vt:lpstr>
      <vt:lpstr>Как найти бизнес-идею? 3. Ищите болевые точки  </vt:lpstr>
      <vt:lpstr>Как найти бизнес-идею? 4. Решайте собственные проблемы  </vt:lpstr>
      <vt:lpstr>Как найти бизнес-идею? 5. Улучшайте существующее  </vt:lpstr>
      <vt:lpstr>Как найти бизнес-идею? 6. Свяжите дешевые ресурсы  с богатыми покупателями  </vt:lpstr>
      <vt:lpstr>Как найти бизнес-идею? 7. Копируйте и улучшайте  </vt:lpstr>
      <vt:lpstr>Как найти бизнес-идею? 8. Путешествуйте </vt:lpstr>
      <vt:lpstr>Как найти бизнес-идею? 9. Создавайте решения для новых рынков</vt:lpstr>
      <vt:lpstr>Как найти бизнес-идею? 10. Совершенствуйте  бесполезный продукт</vt:lpstr>
      <vt:lpstr>Самозанятые – лица, которые не имеют наемных работников и получают доход от собственной профессиональной деятельности. Такой деятельностью может быть оказание услуг, продажа продукции собственного производства, сдача своего имущества в аренду и др.</vt:lpstr>
      <vt:lpstr>примеры успешного блоггерства</vt:lpstr>
      <vt:lpstr>примеры успешного блоггерства</vt:lpstr>
      <vt:lpstr>примеры успешного блоггерства</vt:lpstr>
      <vt:lpstr>Кто может заниматься предпринимательской деятельностью? </vt:lpstr>
      <vt:lpstr>Характеристики личности успешных предпринимателей</vt:lpstr>
      <vt:lpstr>Слайд 23</vt:lpstr>
      <vt:lpstr>МОЛОДЕЖНЫЙ БИЗНЕС - БУДУЩЕЕ ЭКОНОМИКИ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Предпринимательство в современном мире</dc:title>
  <dc:creator>Nataly Nataly</dc:creator>
  <cp:lastModifiedBy>Хозяин</cp:lastModifiedBy>
  <cp:revision>78</cp:revision>
  <cp:lastPrinted>2019-10-11T06:34:47Z</cp:lastPrinted>
  <dcterms:created xsi:type="dcterms:W3CDTF">2019-09-27T11:48:40Z</dcterms:created>
  <dcterms:modified xsi:type="dcterms:W3CDTF">2019-11-11T23:34:38Z</dcterms:modified>
</cp:coreProperties>
</file>