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952" r:id="rId4"/>
    <p:sldMasterId id="2147483957" r:id="rId5"/>
    <p:sldMasterId id="2147483963" r:id="rId6"/>
    <p:sldMasterId id="2147483969" r:id="rId7"/>
    <p:sldMasterId id="2147483981" r:id="rId8"/>
    <p:sldMasterId id="2147483984" r:id="rId9"/>
    <p:sldMasterId id="2147483987" r:id="rId10"/>
  </p:sldMasterIdLst>
  <p:notesMasterIdLst>
    <p:notesMasterId r:id="rId27"/>
  </p:notesMasterIdLst>
  <p:handoutMasterIdLst>
    <p:handoutMasterId r:id="rId28"/>
  </p:handoutMasterIdLst>
  <p:sldIdLst>
    <p:sldId id="829" r:id="rId11"/>
    <p:sldId id="830" r:id="rId12"/>
    <p:sldId id="857" r:id="rId13"/>
    <p:sldId id="831" r:id="rId14"/>
    <p:sldId id="832" r:id="rId15"/>
    <p:sldId id="833" r:id="rId16"/>
    <p:sldId id="834" r:id="rId17"/>
    <p:sldId id="854" r:id="rId18"/>
    <p:sldId id="835" r:id="rId19"/>
    <p:sldId id="856" r:id="rId20"/>
    <p:sldId id="861" r:id="rId21"/>
    <p:sldId id="858" r:id="rId22"/>
    <p:sldId id="839" r:id="rId23"/>
    <p:sldId id="859" r:id="rId24"/>
    <p:sldId id="860" r:id="rId25"/>
    <p:sldId id="843" r:id="rId26"/>
  </p:sldIdLst>
  <p:sldSz cx="9144000" cy="5715000" type="screen16x10"/>
  <p:notesSz cx="9906000" cy="676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BBB59"/>
    <a:srgbClr val="006600"/>
    <a:srgbClr val="003300"/>
    <a:srgbClr val="8064A2"/>
    <a:srgbClr val="5EAFA6"/>
    <a:srgbClr val="009900"/>
    <a:srgbClr val="FFC000"/>
    <a:srgbClr val="F4411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98" autoAdjust="0"/>
    <p:restoredTop sz="99424" autoAdjust="0"/>
  </p:normalViewPr>
  <p:slideViewPr>
    <p:cSldViewPr>
      <p:cViewPr>
        <p:scale>
          <a:sx n="100" d="100"/>
          <a:sy n="100" d="100"/>
        </p:scale>
        <p:origin x="-984" y="-27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1107" y="3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r">
              <a:defRPr sz="1200"/>
            </a:lvl1pPr>
          </a:lstStyle>
          <a:p>
            <a:fld id="{AE52D967-90E9-4AFF-AFB1-4AD12E0B205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9474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1107" y="6429474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r">
              <a:defRPr sz="1200"/>
            </a:lvl1pPr>
          </a:lstStyle>
          <a:p>
            <a:fld id="{5AE58C20-9FAA-436E-B652-DBB69646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92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107" y="3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r">
              <a:defRPr sz="1200"/>
            </a:lvl1pPr>
          </a:lstStyle>
          <a:p>
            <a:fld id="{4D2268C1-CFBF-4C5E-A5A6-A929D09A6B62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08000"/>
            <a:ext cx="4060825" cy="253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40" rIns="91277" bIns="456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1" y="3215322"/>
            <a:ext cx="7924800" cy="3046095"/>
          </a:xfrm>
          <a:prstGeom prst="rect">
            <a:avLst/>
          </a:prstGeom>
        </p:spPr>
        <p:txBody>
          <a:bodyPr vert="horz" lIns="91277" tIns="45640" rIns="91277" bIns="4564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9474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107" y="6429474"/>
            <a:ext cx="4292600" cy="338455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r">
              <a:defRPr sz="1200"/>
            </a:lvl1pPr>
          </a:lstStyle>
          <a:p>
            <a:fld id="{206EA8C6-7885-456D-BB61-E47DD4CAC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90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1000" y="506413"/>
            <a:ext cx="4064000" cy="2540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547F-B55C-4F71-B816-199A7C7769C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66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79512" y="777388"/>
            <a:ext cx="4386259" cy="10960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7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2" y="5472039"/>
            <a:ext cx="199240" cy="129580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787E7-7541-415C-A7F3-FC5AEB961608}" type="slidenum">
              <a:rPr lang="en-US" sz="16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6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57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6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8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8290" y="240770"/>
            <a:ext cx="8601961" cy="34714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2" y="5472039"/>
            <a:ext cx="199240" cy="129580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787E7-7541-415C-A7F3-FC5AEB961608}" type="slidenum">
              <a:rPr lang="en-US" sz="16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6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98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6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91556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1046"/>
            <a:ext cx="301290" cy="1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9" y="423835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557465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3"/>
            <a:ext cx="9140760" cy="571635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82"/>
              <a:ext cx="31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594"/>
              <a:ext cx="322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4" y="5478789"/>
            <a:ext cx="1670055" cy="1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27584" y="1851929"/>
            <a:ext cx="6259287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081939"/>
            <a:ext cx="590955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grpSp>
        <p:nvGrpSpPr>
          <p:cNvPr id="27" name="Группа 26"/>
          <p:cNvGrpSpPr/>
          <p:nvPr userDrawn="1">
            <p:custDataLst>
              <p:tags r:id="rId1"/>
            </p:custDataLst>
          </p:nvPr>
        </p:nvGrpSpPr>
        <p:grpSpPr>
          <a:xfrm>
            <a:off x="7425859" y="277813"/>
            <a:ext cx="1339098" cy="221050"/>
            <a:chOff x="7463677" y="263570"/>
            <a:chExt cx="1549304" cy="288306"/>
          </a:xfrm>
        </p:grpSpPr>
        <p:grpSp>
          <p:nvGrpSpPr>
            <p:cNvPr id="28" name="Группа 27"/>
            <p:cNvGrpSpPr/>
            <p:nvPr userDrawn="1"/>
          </p:nvGrpSpPr>
          <p:grpSpPr>
            <a:xfrm>
              <a:off x="7841088" y="305473"/>
              <a:ext cx="1171893" cy="202407"/>
              <a:chOff x="7841088" y="181882"/>
              <a:chExt cx="1171893" cy="202407"/>
            </a:xfrm>
            <a:solidFill>
              <a:srgbClr val="008000"/>
            </a:solidFill>
          </p:grpSpPr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8684758" y="186295"/>
                <a:ext cx="145573" cy="154397"/>
              </a:xfrm>
              <a:custGeom>
                <a:avLst/>
                <a:gdLst>
                  <a:gd name="T0" fmla="*/ 479 w 486"/>
                  <a:gd name="T1" fmla="*/ 514 h 514"/>
                  <a:gd name="T2" fmla="*/ 315 w 486"/>
                  <a:gd name="T3" fmla="*/ 514 h 514"/>
                  <a:gd name="T4" fmla="*/ 314 w 486"/>
                  <a:gd name="T5" fmla="*/ 507 h 514"/>
                  <a:gd name="T6" fmla="*/ 345 w 486"/>
                  <a:gd name="T7" fmla="*/ 433 h 514"/>
                  <a:gd name="T8" fmla="*/ 345 w 486"/>
                  <a:gd name="T9" fmla="*/ 251 h 514"/>
                  <a:gd name="T10" fmla="*/ 140 w 486"/>
                  <a:gd name="T11" fmla="*/ 251 h 514"/>
                  <a:gd name="T12" fmla="*/ 140 w 486"/>
                  <a:gd name="T13" fmla="*/ 311 h 514"/>
                  <a:gd name="T14" fmla="*/ 140 w 486"/>
                  <a:gd name="T15" fmla="*/ 439 h 514"/>
                  <a:gd name="T16" fmla="*/ 170 w 486"/>
                  <a:gd name="T17" fmla="*/ 513 h 514"/>
                  <a:gd name="T18" fmla="*/ 0 w 486"/>
                  <a:gd name="T19" fmla="*/ 513 h 514"/>
                  <a:gd name="T20" fmla="*/ 28 w 486"/>
                  <a:gd name="T21" fmla="*/ 431 h 514"/>
                  <a:gd name="T22" fmla="*/ 29 w 486"/>
                  <a:gd name="T23" fmla="*/ 63 h 514"/>
                  <a:gd name="T24" fmla="*/ 1 w 486"/>
                  <a:gd name="T25" fmla="*/ 10 h 514"/>
                  <a:gd name="T26" fmla="*/ 0 w 486"/>
                  <a:gd name="T27" fmla="*/ 0 h 514"/>
                  <a:gd name="T28" fmla="*/ 167 w 486"/>
                  <a:gd name="T29" fmla="*/ 0 h 514"/>
                  <a:gd name="T30" fmla="*/ 168 w 486"/>
                  <a:gd name="T31" fmla="*/ 7 h 514"/>
                  <a:gd name="T32" fmla="*/ 140 w 486"/>
                  <a:gd name="T33" fmla="*/ 73 h 514"/>
                  <a:gd name="T34" fmla="*/ 140 w 486"/>
                  <a:gd name="T35" fmla="*/ 217 h 514"/>
                  <a:gd name="T36" fmla="*/ 331 w 486"/>
                  <a:gd name="T37" fmla="*/ 216 h 514"/>
                  <a:gd name="T38" fmla="*/ 344 w 486"/>
                  <a:gd name="T39" fmla="*/ 198 h 514"/>
                  <a:gd name="T40" fmla="*/ 344 w 486"/>
                  <a:gd name="T41" fmla="*/ 51 h 514"/>
                  <a:gd name="T42" fmla="*/ 323 w 486"/>
                  <a:gd name="T43" fmla="*/ 15 h 514"/>
                  <a:gd name="T44" fmla="*/ 306 w 486"/>
                  <a:gd name="T45" fmla="*/ 0 h 514"/>
                  <a:gd name="T46" fmla="*/ 486 w 486"/>
                  <a:gd name="T47" fmla="*/ 0 h 514"/>
                  <a:gd name="T48" fmla="*/ 476 w 486"/>
                  <a:gd name="T49" fmla="*/ 13 h 514"/>
                  <a:gd name="T50" fmla="*/ 452 w 486"/>
                  <a:gd name="T51" fmla="*/ 56 h 514"/>
                  <a:gd name="T52" fmla="*/ 453 w 486"/>
                  <a:gd name="T53" fmla="*/ 459 h 514"/>
                  <a:gd name="T54" fmla="*/ 479 w 486"/>
                  <a:gd name="T55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6" h="514">
                    <a:moveTo>
                      <a:pt x="479" y="514"/>
                    </a:moveTo>
                    <a:cubicBezTo>
                      <a:pt x="426" y="514"/>
                      <a:pt x="370" y="514"/>
                      <a:pt x="315" y="514"/>
                    </a:cubicBezTo>
                    <a:cubicBezTo>
                      <a:pt x="314" y="511"/>
                      <a:pt x="313" y="508"/>
                      <a:pt x="314" y="507"/>
                    </a:cubicBezTo>
                    <a:cubicBezTo>
                      <a:pt x="346" y="492"/>
                      <a:pt x="345" y="463"/>
                      <a:pt x="345" y="433"/>
                    </a:cubicBezTo>
                    <a:cubicBezTo>
                      <a:pt x="344" y="373"/>
                      <a:pt x="345" y="313"/>
                      <a:pt x="345" y="251"/>
                    </a:cubicBezTo>
                    <a:cubicBezTo>
                      <a:pt x="276" y="251"/>
                      <a:pt x="210" y="251"/>
                      <a:pt x="140" y="251"/>
                    </a:cubicBezTo>
                    <a:cubicBezTo>
                      <a:pt x="140" y="271"/>
                      <a:pt x="140" y="291"/>
                      <a:pt x="140" y="311"/>
                    </a:cubicBezTo>
                    <a:cubicBezTo>
                      <a:pt x="140" y="354"/>
                      <a:pt x="140" y="397"/>
                      <a:pt x="140" y="439"/>
                    </a:cubicBezTo>
                    <a:cubicBezTo>
                      <a:pt x="140" y="479"/>
                      <a:pt x="140" y="479"/>
                      <a:pt x="170" y="513"/>
                    </a:cubicBezTo>
                    <a:cubicBezTo>
                      <a:pt x="112" y="513"/>
                      <a:pt x="56" y="513"/>
                      <a:pt x="0" y="513"/>
                    </a:cubicBezTo>
                    <a:cubicBezTo>
                      <a:pt x="39" y="494"/>
                      <a:pt x="28" y="460"/>
                      <a:pt x="28" y="431"/>
                    </a:cubicBezTo>
                    <a:cubicBezTo>
                      <a:pt x="28" y="308"/>
                      <a:pt x="28" y="185"/>
                      <a:pt x="29" y="63"/>
                    </a:cubicBezTo>
                    <a:cubicBezTo>
                      <a:pt x="29" y="39"/>
                      <a:pt x="29" y="18"/>
                      <a:pt x="1" y="10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56" y="0"/>
                      <a:pt x="112" y="0"/>
                      <a:pt x="167" y="0"/>
                    </a:cubicBezTo>
                    <a:cubicBezTo>
                      <a:pt x="168" y="4"/>
                      <a:pt x="168" y="7"/>
                      <a:pt x="168" y="7"/>
                    </a:cubicBezTo>
                    <a:cubicBezTo>
                      <a:pt x="135" y="19"/>
                      <a:pt x="139" y="47"/>
                      <a:pt x="140" y="73"/>
                    </a:cubicBezTo>
                    <a:cubicBezTo>
                      <a:pt x="140" y="120"/>
                      <a:pt x="140" y="167"/>
                      <a:pt x="140" y="217"/>
                    </a:cubicBezTo>
                    <a:cubicBezTo>
                      <a:pt x="205" y="217"/>
                      <a:pt x="268" y="217"/>
                      <a:pt x="331" y="216"/>
                    </a:cubicBezTo>
                    <a:cubicBezTo>
                      <a:pt x="336" y="216"/>
                      <a:pt x="344" y="204"/>
                      <a:pt x="344" y="198"/>
                    </a:cubicBezTo>
                    <a:cubicBezTo>
                      <a:pt x="345" y="149"/>
                      <a:pt x="346" y="100"/>
                      <a:pt x="344" y="51"/>
                    </a:cubicBezTo>
                    <a:cubicBezTo>
                      <a:pt x="343" y="39"/>
                      <a:pt x="330" y="27"/>
                      <a:pt x="323" y="15"/>
                    </a:cubicBezTo>
                    <a:cubicBezTo>
                      <a:pt x="320" y="11"/>
                      <a:pt x="315" y="8"/>
                      <a:pt x="306" y="0"/>
                    </a:cubicBezTo>
                    <a:cubicBezTo>
                      <a:pt x="370" y="0"/>
                      <a:pt x="426" y="0"/>
                      <a:pt x="486" y="0"/>
                    </a:cubicBezTo>
                    <a:cubicBezTo>
                      <a:pt x="482" y="6"/>
                      <a:pt x="480" y="12"/>
                      <a:pt x="476" y="13"/>
                    </a:cubicBezTo>
                    <a:cubicBezTo>
                      <a:pt x="456" y="21"/>
                      <a:pt x="452" y="37"/>
                      <a:pt x="452" y="56"/>
                    </a:cubicBezTo>
                    <a:cubicBezTo>
                      <a:pt x="452" y="190"/>
                      <a:pt x="451" y="325"/>
                      <a:pt x="453" y="459"/>
                    </a:cubicBezTo>
                    <a:cubicBezTo>
                      <a:pt x="453" y="477"/>
                      <a:pt x="469" y="494"/>
                      <a:pt x="479" y="51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8392505" y="186295"/>
                <a:ext cx="129032" cy="155499"/>
              </a:xfrm>
              <a:custGeom>
                <a:avLst/>
                <a:gdLst>
                  <a:gd name="T0" fmla="*/ 0 w 434"/>
                  <a:gd name="T1" fmla="*/ 508 h 519"/>
                  <a:gd name="T2" fmla="*/ 33 w 434"/>
                  <a:gd name="T3" fmla="*/ 434 h 519"/>
                  <a:gd name="T4" fmla="*/ 34 w 434"/>
                  <a:gd name="T5" fmla="*/ 55 h 519"/>
                  <a:gd name="T6" fmla="*/ 9 w 434"/>
                  <a:gd name="T7" fmla="*/ 12 h 519"/>
                  <a:gd name="T8" fmla="*/ 3 w 434"/>
                  <a:gd name="T9" fmla="*/ 0 h 519"/>
                  <a:gd name="T10" fmla="*/ 391 w 434"/>
                  <a:gd name="T11" fmla="*/ 0 h 519"/>
                  <a:gd name="T12" fmla="*/ 391 w 434"/>
                  <a:gd name="T13" fmla="*/ 107 h 519"/>
                  <a:gd name="T14" fmla="*/ 359 w 434"/>
                  <a:gd name="T15" fmla="*/ 89 h 519"/>
                  <a:gd name="T16" fmla="*/ 274 w 434"/>
                  <a:gd name="T17" fmla="*/ 29 h 519"/>
                  <a:gd name="T18" fmla="*/ 178 w 434"/>
                  <a:gd name="T19" fmla="*/ 29 h 519"/>
                  <a:gd name="T20" fmla="*/ 145 w 434"/>
                  <a:gd name="T21" fmla="*/ 60 h 519"/>
                  <a:gd name="T22" fmla="*/ 145 w 434"/>
                  <a:gd name="T23" fmla="*/ 175 h 519"/>
                  <a:gd name="T24" fmla="*/ 148 w 434"/>
                  <a:gd name="T25" fmla="*/ 182 h 519"/>
                  <a:gd name="T26" fmla="*/ 275 w 434"/>
                  <a:gd name="T27" fmla="*/ 190 h 519"/>
                  <a:gd name="T28" fmla="*/ 399 w 434"/>
                  <a:gd name="T29" fmla="*/ 255 h 519"/>
                  <a:gd name="T30" fmla="*/ 354 w 434"/>
                  <a:gd name="T31" fmla="*/ 489 h 519"/>
                  <a:gd name="T32" fmla="*/ 258 w 434"/>
                  <a:gd name="T33" fmla="*/ 515 h 519"/>
                  <a:gd name="T34" fmla="*/ 18 w 434"/>
                  <a:gd name="T35" fmla="*/ 516 h 519"/>
                  <a:gd name="T36" fmla="*/ 6 w 434"/>
                  <a:gd name="T37" fmla="*/ 514 h 519"/>
                  <a:gd name="T38" fmla="*/ 0 w 434"/>
                  <a:gd name="T39" fmla="*/ 508 h 519"/>
                  <a:gd name="T40" fmla="*/ 145 w 434"/>
                  <a:gd name="T41" fmla="*/ 210 h 519"/>
                  <a:gd name="T42" fmla="*/ 145 w 434"/>
                  <a:gd name="T43" fmla="*/ 410 h 519"/>
                  <a:gd name="T44" fmla="*/ 225 w 434"/>
                  <a:gd name="T45" fmla="*/ 485 h 519"/>
                  <a:gd name="T46" fmla="*/ 287 w 434"/>
                  <a:gd name="T47" fmla="*/ 442 h 519"/>
                  <a:gd name="T48" fmla="*/ 296 w 434"/>
                  <a:gd name="T49" fmla="*/ 281 h 519"/>
                  <a:gd name="T50" fmla="*/ 245 w 434"/>
                  <a:gd name="T51" fmla="*/ 224 h 519"/>
                  <a:gd name="T52" fmla="*/ 145 w 434"/>
                  <a:gd name="T53" fmla="*/ 21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4" h="519">
                    <a:moveTo>
                      <a:pt x="0" y="508"/>
                    </a:moveTo>
                    <a:cubicBezTo>
                      <a:pt x="44" y="495"/>
                      <a:pt x="33" y="462"/>
                      <a:pt x="33" y="434"/>
                    </a:cubicBezTo>
                    <a:cubicBezTo>
                      <a:pt x="34" y="307"/>
                      <a:pt x="33" y="181"/>
                      <a:pt x="34" y="55"/>
                    </a:cubicBezTo>
                    <a:cubicBezTo>
                      <a:pt x="34" y="35"/>
                      <a:pt x="33" y="17"/>
                      <a:pt x="9" y="12"/>
                    </a:cubicBezTo>
                    <a:cubicBezTo>
                      <a:pt x="7" y="11"/>
                      <a:pt x="6" y="6"/>
                      <a:pt x="3" y="0"/>
                    </a:cubicBezTo>
                    <a:cubicBezTo>
                      <a:pt x="134" y="0"/>
                      <a:pt x="262" y="0"/>
                      <a:pt x="391" y="0"/>
                    </a:cubicBezTo>
                    <a:cubicBezTo>
                      <a:pt x="391" y="35"/>
                      <a:pt x="391" y="71"/>
                      <a:pt x="391" y="107"/>
                    </a:cubicBezTo>
                    <a:cubicBezTo>
                      <a:pt x="373" y="114"/>
                      <a:pt x="365" y="107"/>
                      <a:pt x="359" y="89"/>
                    </a:cubicBezTo>
                    <a:cubicBezTo>
                      <a:pt x="340" y="36"/>
                      <a:pt x="330" y="29"/>
                      <a:pt x="274" y="29"/>
                    </a:cubicBezTo>
                    <a:cubicBezTo>
                      <a:pt x="242" y="29"/>
                      <a:pt x="210" y="30"/>
                      <a:pt x="178" y="29"/>
                    </a:cubicBezTo>
                    <a:cubicBezTo>
                      <a:pt x="156" y="29"/>
                      <a:pt x="145" y="37"/>
                      <a:pt x="145" y="60"/>
                    </a:cubicBezTo>
                    <a:cubicBezTo>
                      <a:pt x="145" y="98"/>
                      <a:pt x="145" y="137"/>
                      <a:pt x="145" y="175"/>
                    </a:cubicBezTo>
                    <a:cubicBezTo>
                      <a:pt x="145" y="177"/>
                      <a:pt x="147" y="180"/>
                      <a:pt x="148" y="182"/>
                    </a:cubicBezTo>
                    <a:cubicBezTo>
                      <a:pt x="190" y="185"/>
                      <a:pt x="233" y="185"/>
                      <a:pt x="275" y="190"/>
                    </a:cubicBezTo>
                    <a:cubicBezTo>
                      <a:pt x="324" y="195"/>
                      <a:pt x="372" y="208"/>
                      <a:pt x="399" y="255"/>
                    </a:cubicBezTo>
                    <a:cubicBezTo>
                      <a:pt x="434" y="315"/>
                      <a:pt x="429" y="452"/>
                      <a:pt x="354" y="489"/>
                    </a:cubicBezTo>
                    <a:cubicBezTo>
                      <a:pt x="325" y="503"/>
                      <a:pt x="291" y="514"/>
                      <a:pt x="258" y="515"/>
                    </a:cubicBezTo>
                    <a:cubicBezTo>
                      <a:pt x="179" y="519"/>
                      <a:pt x="98" y="516"/>
                      <a:pt x="18" y="516"/>
                    </a:cubicBezTo>
                    <a:cubicBezTo>
                      <a:pt x="14" y="516"/>
                      <a:pt x="10" y="515"/>
                      <a:pt x="6" y="514"/>
                    </a:cubicBezTo>
                    <a:cubicBezTo>
                      <a:pt x="4" y="512"/>
                      <a:pt x="2" y="510"/>
                      <a:pt x="0" y="508"/>
                    </a:cubicBezTo>
                    <a:close/>
                    <a:moveTo>
                      <a:pt x="145" y="210"/>
                    </a:moveTo>
                    <a:cubicBezTo>
                      <a:pt x="145" y="282"/>
                      <a:pt x="145" y="346"/>
                      <a:pt x="145" y="410"/>
                    </a:cubicBezTo>
                    <a:cubicBezTo>
                      <a:pt x="145" y="486"/>
                      <a:pt x="149" y="490"/>
                      <a:pt x="225" y="485"/>
                    </a:cubicBezTo>
                    <a:cubicBezTo>
                      <a:pt x="254" y="483"/>
                      <a:pt x="275" y="469"/>
                      <a:pt x="287" y="442"/>
                    </a:cubicBezTo>
                    <a:cubicBezTo>
                      <a:pt x="310" y="389"/>
                      <a:pt x="309" y="335"/>
                      <a:pt x="296" y="281"/>
                    </a:cubicBezTo>
                    <a:cubicBezTo>
                      <a:pt x="290" y="255"/>
                      <a:pt x="272" y="231"/>
                      <a:pt x="245" y="224"/>
                    </a:cubicBezTo>
                    <a:cubicBezTo>
                      <a:pt x="214" y="217"/>
                      <a:pt x="181" y="215"/>
                      <a:pt x="145" y="21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7983354" y="186295"/>
                <a:ext cx="125724" cy="156602"/>
              </a:xfrm>
              <a:custGeom>
                <a:avLst/>
                <a:gdLst>
                  <a:gd name="T0" fmla="*/ 0 w 418"/>
                  <a:gd name="T1" fmla="*/ 510 h 521"/>
                  <a:gd name="T2" fmla="*/ 32 w 418"/>
                  <a:gd name="T3" fmla="*/ 421 h 521"/>
                  <a:gd name="T4" fmla="*/ 32 w 418"/>
                  <a:gd name="T5" fmla="*/ 63 h 521"/>
                  <a:gd name="T6" fmla="*/ 7 w 418"/>
                  <a:gd name="T7" fmla="*/ 12 h 521"/>
                  <a:gd name="T8" fmla="*/ 5 w 418"/>
                  <a:gd name="T9" fmla="*/ 0 h 521"/>
                  <a:gd name="T10" fmla="*/ 388 w 418"/>
                  <a:gd name="T11" fmla="*/ 0 h 521"/>
                  <a:gd name="T12" fmla="*/ 388 w 418"/>
                  <a:gd name="T13" fmla="*/ 108 h 521"/>
                  <a:gd name="T14" fmla="*/ 357 w 418"/>
                  <a:gd name="T15" fmla="*/ 89 h 521"/>
                  <a:gd name="T16" fmla="*/ 278 w 418"/>
                  <a:gd name="T17" fmla="*/ 30 h 521"/>
                  <a:gd name="T18" fmla="*/ 171 w 418"/>
                  <a:gd name="T19" fmla="*/ 30 h 521"/>
                  <a:gd name="T20" fmla="*/ 144 w 418"/>
                  <a:gd name="T21" fmla="*/ 55 h 521"/>
                  <a:gd name="T22" fmla="*/ 144 w 418"/>
                  <a:gd name="T23" fmla="*/ 186 h 521"/>
                  <a:gd name="T24" fmla="*/ 225 w 418"/>
                  <a:gd name="T25" fmla="*/ 186 h 521"/>
                  <a:gd name="T26" fmla="*/ 329 w 418"/>
                  <a:gd name="T27" fmla="*/ 204 h 521"/>
                  <a:gd name="T28" fmla="*/ 415 w 418"/>
                  <a:gd name="T29" fmla="*/ 313 h 521"/>
                  <a:gd name="T30" fmla="*/ 411 w 418"/>
                  <a:gd name="T31" fmla="*/ 400 h 521"/>
                  <a:gd name="T32" fmla="*/ 306 w 418"/>
                  <a:gd name="T33" fmla="*/ 508 h 521"/>
                  <a:gd name="T34" fmla="*/ 7 w 418"/>
                  <a:gd name="T35" fmla="*/ 521 h 521"/>
                  <a:gd name="T36" fmla="*/ 0 w 418"/>
                  <a:gd name="T37" fmla="*/ 510 h 521"/>
                  <a:gd name="T38" fmla="*/ 144 w 418"/>
                  <a:gd name="T39" fmla="*/ 212 h 521"/>
                  <a:gd name="T40" fmla="*/ 144 w 418"/>
                  <a:gd name="T41" fmla="*/ 414 h 521"/>
                  <a:gd name="T42" fmla="*/ 216 w 418"/>
                  <a:gd name="T43" fmla="*/ 486 h 521"/>
                  <a:gd name="T44" fmla="*/ 291 w 418"/>
                  <a:gd name="T45" fmla="*/ 430 h 521"/>
                  <a:gd name="T46" fmla="*/ 293 w 418"/>
                  <a:gd name="T47" fmla="*/ 282 h 521"/>
                  <a:gd name="T48" fmla="*/ 243 w 418"/>
                  <a:gd name="T49" fmla="*/ 225 h 521"/>
                  <a:gd name="T50" fmla="*/ 144 w 418"/>
                  <a:gd name="T51" fmla="*/ 212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8" h="521">
                    <a:moveTo>
                      <a:pt x="0" y="510"/>
                    </a:moveTo>
                    <a:cubicBezTo>
                      <a:pt x="47" y="491"/>
                      <a:pt x="31" y="453"/>
                      <a:pt x="32" y="421"/>
                    </a:cubicBezTo>
                    <a:cubicBezTo>
                      <a:pt x="33" y="302"/>
                      <a:pt x="32" y="182"/>
                      <a:pt x="32" y="63"/>
                    </a:cubicBezTo>
                    <a:cubicBezTo>
                      <a:pt x="32" y="42"/>
                      <a:pt x="34" y="20"/>
                      <a:pt x="7" y="12"/>
                    </a:cubicBezTo>
                    <a:cubicBezTo>
                      <a:pt x="6" y="11"/>
                      <a:pt x="6" y="5"/>
                      <a:pt x="5" y="0"/>
                    </a:cubicBezTo>
                    <a:cubicBezTo>
                      <a:pt x="133" y="0"/>
                      <a:pt x="259" y="0"/>
                      <a:pt x="388" y="0"/>
                    </a:cubicBezTo>
                    <a:cubicBezTo>
                      <a:pt x="388" y="36"/>
                      <a:pt x="388" y="72"/>
                      <a:pt x="388" y="108"/>
                    </a:cubicBezTo>
                    <a:cubicBezTo>
                      <a:pt x="369" y="115"/>
                      <a:pt x="362" y="108"/>
                      <a:pt x="357" y="89"/>
                    </a:cubicBezTo>
                    <a:cubicBezTo>
                      <a:pt x="345" y="45"/>
                      <a:pt x="324" y="30"/>
                      <a:pt x="278" y="30"/>
                    </a:cubicBezTo>
                    <a:cubicBezTo>
                      <a:pt x="243" y="30"/>
                      <a:pt x="207" y="30"/>
                      <a:pt x="171" y="30"/>
                    </a:cubicBezTo>
                    <a:cubicBezTo>
                      <a:pt x="154" y="30"/>
                      <a:pt x="144" y="37"/>
                      <a:pt x="144" y="55"/>
                    </a:cubicBezTo>
                    <a:cubicBezTo>
                      <a:pt x="144" y="97"/>
                      <a:pt x="144" y="140"/>
                      <a:pt x="144" y="186"/>
                    </a:cubicBezTo>
                    <a:cubicBezTo>
                      <a:pt x="172" y="186"/>
                      <a:pt x="199" y="184"/>
                      <a:pt x="225" y="186"/>
                    </a:cubicBezTo>
                    <a:cubicBezTo>
                      <a:pt x="260" y="190"/>
                      <a:pt x="295" y="194"/>
                      <a:pt x="329" y="204"/>
                    </a:cubicBezTo>
                    <a:cubicBezTo>
                      <a:pt x="383" y="218"/>
                      <a:pt x="409" y="260"/>
                      <a:pt x="415" y="313"/>
                    </a:cubicBezTo>
                    <a:cubicBezTo>
                      <a:pt x="418" y="341"/>
                      <a:pt x="415" y="371"/>
                      <a:pt x="411" y="400"/>
                    </a:cubicBezTo>
                    <a:cubicBezTo>
                      <a:pt x="403" y="461"/>
                      <a:pt x="364" y="502"/>
                      <a:pt x="306" y="508"/>
                    </a:cubicBezTo>
                    <a:cubicBezTo>
                      <a:pt x="207" y="518"/>
                      <a:pt x="107" y="517"/>
                      <a:pt x="7" y="521"/>
                    </a:cubicBezTo>
                    <a:cubicBezTo>
                      <a:pt x="5" y="517"/>
                      <a:pt x="3" y="514"/>
                      <a:pt x="0" y="510"/>
                    </a:cubicBezTo>
                    <a:close/>
                    <a:moveTo>
                      <a:pt x="144" y="212"/>
                    </a:moveTo>
                    <a:cubicBezTo>
                      <a:pt x="144" y="283"/>
                      <a:pt x="144" y="349"/>
                      <a:pt x="144" y="414"/>
                    </a:cubicBezTo>
                    <a:cubicBezTo>
                      <a:pt x="144" y="487"/>
                      <a:pt x="144" y="487"/>
                      <a:pt x="216" y="486"/>
                    </a:cubicBezTo>
                    <a:cubicBezTo>
                      <a:pt x="253" y="485"/>
                      <a:pt x="286" y="465"/>
                      <a:pt x="291" y="430"/>
                    </a:cubicBezTo>
                    <a:cubicBezTo>
                      <a:pt x="297" y="381"/>
                      <a:pt x="296" y="331"/>
                      <a:pt x="293" y="282"/>
                    </a:cubicBezTo>
                    <a:cubicBezTo>
                      <a:pt x="291" y="254"/>
                      <a:pt x="270" y="232"/>
                      <a:pt x="243" y="225"/>
                    </a:cubicBezTo>
                    <a:cubicBezTo>
                      <a:pt x="212" y="217"/>
                      <a:pt x="179" y="216"/>
                      <a:pt x="144" y="212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8257959" y="185190"/>
                <a:ext cx="122414" cy="155499"/>
              </a:xfrm>
              <a:custGeom>
                <a:avLst/>
                <a:gdLst>
                  <a:gd name="T0" fmla="*/ 149 w 408"/>
                  <a:gd name="T1" fmla="*/ 312 h 516"/>
                  <a:gd name="T2" fmla="*/ 150 w 408"/>
                  <a:gd name="T3" fmla="*/ 477 h 516"/>
                  <a:gd name="T4" fmla="*/ 177 w 408"/>
                  <a:gd name="T5" fmla="*/ 516 h 516"/>
                  <a:gd name="T6" fmla="*/ 1 w 408"/>
                  <a:gd name="T7" fmla="*/ 516 h 516"/>
                  <a:gd name="T8" fmla="*/ 36 w 408"/>
                  <a:gd name="T9" fmla="*/ 407 h 516"/>
                  <a:gd name="T10" fmla="*/ 36 w 408"/>
                  <a:gd name="T11" fmla="*/ 114 h 516"/>
                  <a:gd name="T12" fmla="*/ 0 w 408"/>
                  <a:gd name="T13" fmla="*/ 5 h 516"/>
                  <a:gd name="T14" fmla="*/ 29 w 408"/>
                  <a:gd name="T15" fmla="*/ 1 h 516"/>
                  <a:gd name="T16" fmla="*/ 253 w 408"/>
                  <a:gd name="T17" fmla="*/ 1 h 516"/>
                  <a:gd name="T18" fmla="*/ 318 w 408"/>
                  <a:gd name="T19" fmla="*/ 11 h 516"/>
                  <a:gd name="T20" fmla="*/ 404 w 408"/>
                  <a:gd name="T21" fmla="*/ 129 h 516"/>
                  <a:gd name="T22" fmla="*/ 336 w 408"/>
                  <a:gd name="T23" fmla="*/ 287 h 516"/>
                  <a:gd name="T24" fmla="*/ 237 w 408"/>
                  <a:gd name="T25" fmla="*/ 311 h 516"/>
                  <a:gd name="T26" fmla="*/ 149 w 408"/>
                  <a:gd name="T27" fmla="*/ 312 h 516"/>
                  <a:gd name="T28" fmla="*/ 149 w 408"/>
                  <a:gd name="T29" fmla="*/ 284 h 516"/>
                  <a:gd name="T30" fmla="*/ 194 w 408"/>
                  <a:gd name="T31" fmla="*/ 284 h 516"/>
                  <a:gd name="T32" fmla="*/ 281 w 408"/>
                  <a:gd name="T33" fmla="*/ 216 h 516"/>
                  <a:gd name="T34" fmla="*/ 289 w 408"/>
                  <a:gd name="T35" fmla="*/ 132 h 516"/>
                  <a:gd name="T36" fmla="*/ 171 w 408"/>
                  <a:gd name="T37" fmla="*/ 33 h 516"/>
                  <a:gd name="T38" fmla="*/ 150 w 408"/>
                  <a:gd name="T39" fmla="*/ 56 h 516"/>
                  <a:gd name="T40" fmla="*/ 149 w 408"/>
                  <a:gd name="T41" fmla="*/ 28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516">
                    <a:moveTo>
                      <a:pt x="149" y="312"/>
                    </a:moveTo>
                    <a:cubicBezTo>
                      <a:pt x="149" y="370"/>
                      <a:pt x="147" y="424"/>
                      <a:pt x="150" y="477"/>
                    </a:cubicBezTo>
                    <a:cubicBezTo>
                      <a:pt x="151" y="490"/>
                      <a:pt x="167" y="502"/>
                      <a:pt x="177" y="516"/>
                    </a:cubicBezTo>
                    <a:cubicBezTo>
                      <a:pt x="122" y="516"/>
                      <a:pt x="66" y="516"/>
                      <a:pt x="1" y="516"/>
                    </a:cubicBezTo>
                    <a:cubicBezTo>
                      <a:pt x="54" y="487"/>
                      <a:pt x="36" y="444"/>
                      <a:pt x="36" y="407"/>
                    </a:cubicBezTo>
                    <a:cubicBezTo>
                      <a:pt x="38" y="309"/>
                      <a:pt x="38" y="211"/>
                      <a:pt x="36" y="114"/>
                    </a:cubicBezTo>
                    <a:cubicBezTo>
                      <a:pt x="36" y="77"/>
                      <a:pt x="54" y="33"/>
                      <a:pt x="0" y="5"/>
                    </a:cubicBezTo>
                    <a:cubicBezTo>
                      <a:pt x="16" y="2"/>
                      <a:pt x="23" y="1"/>
                      <a:pt x="29" y="1"/>
                    </a:cubicBezTo>
                    <a:cubicBezTo>
                      <a:pt x="104" y="0"/>
                      <a:pt x="178" y="0"/>
                      <a:pt x="253" y="1"/>
                    </a:cubicBezTo>
                    <a:cubicBezTo>
                      <a:pt x="275" y="1"/>
                      <a:pt x="297" y="5"/>
                      <a:pt x="318" y="11"/>
                    </a:cubicBezTo>
                    <a:cubicBezTo>
                      <a:pt x="375" y="29"/>
                      <a:pt x="400" y="72"/>
                      <a:pt x="404" y="129"/>
                    </a:cubicBezTo>
                    <a:cubicBezTo>
                      <a:pt x="408" y="192"/>
                      <a:pt x="395" y="260"/>
                      <a:pt x="336" y="287"/>
                    </a:cubicBezTo>
                    <a:cubicBezTo>
                      <a:pt x="305" y="301"/>
                      <a:pt x="270" y="307"/>
                      <a:pt x="237" y="311"/>
                    </a:cubicBezTo>
                    <a:cubicBezTo>
                      <a:pt x="209" y="315"/>
                      <a:pt x="180" y="312"/>
                      <a:pt x="149" y="312"/>
                    </a:cubicBezTo>
                    <a:close/>
                    <a:moveTo>
                      <a:pt x="149" y="284"/>
                    </a:moveTo>
                    <a:cubicBezTo>
                      <a:pt x="166" y="284"/>
                      <a:pt x="180" y="284"/>
                      <a:pt x="194" y="284"/>
                    </a:cubicBezTo>
                    <a:cubicBezTo>
                      <a:pt x="245" y="283"/>
                      <a:pt x="270" y="265"/>
                      <a:pt x="281" y="216"/>
                    </a:cubicBezTo>
                    <a:cubicBezTo>
                      <a:pt x="287" y="188"/>
                      <a:pt x="291" y="160"/>
                      <a:pt x="289" y="132"/>
                    </a:cubicBezTo>
                    <a:cubicBezTo>
                      <a:pt x="285" y="54"/>
                      <a:pt x="249" y="25"/>
                      <a:pt x="171" y="33"/>
                    </a:cubicBezTo>
                    <a:cubicBezTo>
                      <a:pt x="163" y="34"/>
                      <a:pt x="150" y="48"/>
                      <a:pt x="150" y="56"/>
                    </a:cubicBezTo>
                    <a:cubicBezTo>
                      <a:pt x="148" y="130"/>
                      <a:pt x="149" y="205"/>
                      <a:pt x="149" y="28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524845" y="186295"/>
                <a:ext cx="144471" cy="155499"/>
              </a:xfrm>
              <a:custGeom>
                <a:avLst/>
                <a:gdLst>
                  <a:gd name="T0" fmla="*/ 0 w 479"/>
                  <a:gd name="T1" fmla="*/ 517 h 518"/>
                  <a:gd name="T2" fmla="*/ 172 w 479"/>
                  <a:gd name="T3" fmla="*/ 99 h 518"/>
                  <a:gd name="T4" fmla="*/ 183 w 479"/>
                  <a:gd name="T5" fmla="*/ 61 h 518"/>
                  <a:gd name="T6" fmla="*/ 161 w 479"/>
                  <a:gd name="T7" fmla="*/ 13 h 518"/>
                  <a:gd name="T8" fmla="*/ 155 w 479"/>
                  <a:gd name="T9" fmla="*/ 0 h 518"/>
                  <a:gd name="T10" fmla="*/ 297 w 479"/>
                  <a:gd name="T11" fmla="*/ 0 h 518"/>
                  <a:gd name="T12" fmla="*/ 479 w 479"/>
                  <a:gd name="T13" fmla="*/ 516 h 518"/>
                  <a:gd name="T14" fmla="*/ 360 w 479"/>
                  <a:gd name="T15" fmla="*/ 516 h 518"/>
                  <a:gd name="T16" fmla="*/ 307 w 479"/>
                  <a:gd name="T17" fmla="*/ 352 h 518"/>
                  <a:gd name="T18" fmla="*/ 278 w 479"/>
                  <a:gd name="T19" fmla="*/ 329 h 518"/>
                  <a:gd name="T20" fmla="*/ 155 w 479"/>
                  <a:gd name="T21" fmla="*/ 329 h 518"/>
                  <a:gd name="T22" fmla="*/ 125 w 479"/>
                  <a:gd name="T23" fmla="*/ 352 h 518"/>
                  <a:gd name="T24" fmla="*/ 88 w 479"/>
                  <a:gd name="T25" fmla="*/ 498 h 518"/>
                  <a:gd name="T26" fmla="*/ 66 w 479"/>
                  <a:gd name="T27" fmla="*/ 518 h 518"/>
                  <a:gd name="T28" fmla="*/ 0 w 479"/>
                  <a:gd name="T29" fmla="*/ 517 h 518"/>
                  <a:gd name="T30" fmla="*/ 221 w 479"/>
                  <a:gd name="T31" fmla="*/ 91 h 518"/>
                  <a:gd name="T32" fmla="*/ 215 w 479"/>
                  <a:gd name="T33" fmla="*/ 91 h 518"/>
                  <a:gd name="T34" fmla="*/ 144 w 479"/>
                  <a:gd name="T35" fmla="*/ 296 h 518"/>
                  <a:gd name="T36" fmla="*/ 289 w 479"/>
                  <a:gd name="T37" fmla="*/ 296 h 518"/>
                  <a:gd name="T38" fmla="*/ 221 w 479"/>
                  <a:gd name="T39" fmla="*/ 9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9" h="518">
                    <a:moveTo>
                      <a:pt x="0" y="517"/>
                    </a:moveTo>
                    <a:cubicBezTo>
                      <a:pt x="58" y="376"/>
                      <a:pt x="115" y="238"/>
                      <a:pt x="172" y="99"/>
                    </a:cubicBezTo>
                    <a:cubicBezTo>
                      <a:pt x="177" y="87"/>
                      <a:pt x="181" y="74"/>
                      <a:pt x="183" y="61"/>
                    </a:cubicBezTo>
                    <a:cubicBezTo>
                      <a:pt x="186" y="41"/>
                      <a:pt x="186" y="21"/>
                      <a:pt x="161" y="13"/>
                    </a:cubicBezTo>
                    <a:cubicBezTo>
                      <a:pt x="159" y="13"/>
                      <a:pt x="158" y="6"/>
                      <a:pt x="155" y="0"/>
                    </a:cubicBezTo>
                    <a:cubicBezTo>
                      <a:pt x="205" y="0"/>
                      <a:pt x="253" y="0"/>
                      <a:pt x="297" y="0"/>
                    </a:cubicBezTo>
                    <a:cubicBezTo>
                      <a:pt x="358" y="173"/>
                      <a:pt x="418" y="344"/>
                      <a:pt x="479" y="516"/>
                    </a:cubicBezTo>
                    <a:cubicBezTo>
                      <a:pt x="442" y="516"/>
                      <a:pt x="401" y="516"/>
                      <a:pt x="360" y="516"/>
                    </a:cubicBezTo>
                    <a:cubicBezTo>
                      <a:pt x="342" y="461"/>
                      <a:pt x="324" y="407"/>
                      <a:pt x="307" y="352"/>
                    </a:cubicBezTo>
                    <a:cubicBezTo>
                      <a:pt x="302" y="336"/>
                      <a:pt x="296" y="329"/>
                      <a:pt x="278" y="329"/>
                    </a:cubicBezTo>
                    <a:cubicBezTo>
                      <a:pt x="237" y="331"/>
                      <a:pt x="196" y="331"/>
                      <a:pt x="155" y="329"/>
                    </a:cubicBezTo>
                    <a:cubicBezTo>
                      <a:pt x="137" y="329"/>
                      <a:pt x="129" y="336"/>
                      <a:pt x="125" y="352"/>
                    </a:cubicBezTo>
                    <a:cubicBezTo>
                      <a:pt x="113" y="400"/>
                      <a:pt x="100" y="449"/>
                      <a:pt x="88" y="498"/>
                    </a:cubicBezTo>
                    <a:cubicBezTo>
                      <a:pt x="85" y="510"/>
                      <a:pt x="81" y="518"/>
                      <a:pt x="66" y="518"/>
                    </a:cubicBezTo>
                    <a:cubicBezTo>
                      <a:pt x="43" y="517"/>
                      <a:pt x="20" y="517"/>
                      <a:pt x="0" y="517"/>
                    </a:cubicBezTo>
                    <a:close/>
                    <a:moveTo>
                      <a:pt x="221" y="91"/>
                    </a:moveTo>
                    <a:cubicBezTo>
                      <a:pt x="219" y="91"/>
                      <a:pt x="217" y="91"/>
                      <a:pt x="215" y="91"/>
                    </a:cubicBezTo>
                    <a:cubicBezTo>
                      <a:pt x="191" y="159"/>
                      <a:pt x="168" y="226"/>
                      <a:pt x="144" y="296"/>
                    </a:cubicBezTo>
                    <a:cubicBezTo>
                      <a:pt x="195" y="296"/>
                      <a:pt x="241" y="296"/>
                      <a:pt x="289" y="296"/>
                    </a:cubicBezTo>
                    <a:cubicBezTo>
                      <a:pt x="266" y="226"/>
                      <a:pt x="244" y="159"/>
                      <a:pt x="221" y="91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8127825" y="186295"/>
                <a:ext cx="111386" cy="154397"/>
              </a:xfrm>
              <a:custGeom>
                <a:avLst/>
                <a:gdLst>
                  <a:gd name="T0" fmla="*/ 0 w 371"/>
                  <a:gd name="T1" fmla="*/ 0 h 516"/>
                  <a:gd name="T2" fmla="*/ 358 w 371"/>
                  <a:gd name="T3" fmla="*/ 0 h 516"/>
                  <a:gd name="T4" fmla="*/ 358 w 371"/>
                  <a:gd name="T5" fmla="*/ 108 h 516"/>
                  <a:gd name="T6" fmla="*/ 328 w 371"/>
                  <a:gd name="T7" fmla="*/ 92 h 516"/>
                  <a:gd name="T8" fmla="*/ 244 w 371"/>
                  <a:gd name="T9" fmla="*/ 30 h 516"/>
                  <a:gd name="T10" fmla="*/ 159 w 371"/>
                  <a:gd name="T11" fmla="*/ 31 h 516"/>
                  <a:gd name="T12" fmla="*/ 140 w 371"/>
                  <a:gd name="T13" fmla="*/ 49 h 516"/>
                  <a:gd name="T14" fmla="*/ 139 w 371"/>
                  <a:gd name="T15" fmla="*/ 220 h 516"/>
                  <a:gd name="T16" fmla="*/ 297 w 371"/>
                  <a:gd name="T17" fmla="*/ 211 h 516"/>
                  <a:gd name="T18" fmla="*/ 297 w 371"/>
                  <a:gd name="T19" fmla="*/ 256 h 516"/>
                  <a:gd name="T20" fmla="*/ 139 w 371"/>
                  <a:gd name="T21" fmla="*/ 247 h 516"/>
                  <a:gd name="T22" fmla="*/ 139 w 371"/>
                  <a:gd name="T23" fmla="*/ 296 h 516"/>
                  <a:gd name="T24" fmla="*/ 139 w 371"/>
                  <a:gd name="T25" fmla="*/ 445 h 516"/>
                  <a:gd name="T26" fmla="*/ 175 w 371"/>
                  <a:gd name="T27" fmla="*/ 485 h 516"/>
                  <a:gd name="T28" fmla="*/ 282 w 371"/>
                  <a:gd name="T29" fmla="*/ 485 h 516"/>
                  <a:gd name="T30" fmla="*/ 328 w 371"/>
                  <a:gd name="T31" fmla="*/ 447 h 516"/>
                  <a:gd name="T32" fmla="*/ 343 w 371"/>
                  <a:gd name="T33" fmla="*/ 400 h 516"/>
                  <a:gd name="T34" fmla="*/ 371 w 371"/>
                  <a:gd name="T35" fmla="*/ 400 h 516"/>
                  <a:gd name="T36" fmla="*/ 371 w 371"/>
                  <a:gd name="T37" fmla="*/ 516 h 516"/>
                  <a:gd name="T38" fmla="*/ 2 w 371"/>
                  <a:gd name="T39" fmla="*/ 516 h 516"/>
                  <a:gd name="T40" fmla="*/ 1 w 371"/>
                  <a:gd name="T41" fmla="*/ 510 h 516"/>
                  <a:gd name="T42" fmla="*/ 28 w 371"/>
                  <a:gd name="T43" fmla="*/ 433 h 516"/>
                  <a:gd name="T44" fmla="*/ 28 w 371"/>
                  <a:gd name="T45" fmla="*/ 65 h 516"/>
                  <a:gd name="T46" fmla="*/ 2 w 371"/>
                  <a:gd name="T47" fmla="*/ 12 h 516"/>
                  <a:gd name="T48" fmla="*/ 0 w 371"/>
                  <a:gd name="T4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1" h="516">
                    <a:moveTo>
                      <a:pt x="0" y="0"/>
                    </a:moveTo>
                    <a:cubicBezTo>
                      <a:pt x="120" y="0"/>
                      <a:pt x="238" y="0"/>
                      <a:pt x="358" y="0"/>
                    </a:cubicBezTo>
                    <a:cubicBezTo>
                      <a:pt x="358" y="36"/>
                      <a:pt x="358" y="72"/>
                      <a:pt x="358" y="108"/>
                    </a:cubicBezTo>
                    <a:cubicBezTo>
                      <a:pt x="341" y="114"/>
                      <a:pt x="333" y="109"/>
                      <a:pt x="328" y="92"/>
                    </a:cubicBezTo>
                    <a:cubicBezTo>
                      <a:pt x="313" y="40"/>
                      <a:pt x="298" y="30"/>
                      <a:pt x="244" y="30"/>
                    </a:cubicBezTo>
                    <a:cubicBezTo>
                      <a:pt x="216" y="30"/>
                      <a:pt x="187" y="29"/>
                      <a:pt x="159" y="31"/>
                    </a:cubicBezTo>
                    <a:cubicBezTo>
                      <a:pt x="152" y="32"/>
                      <a:pt x="140" y="42"/>
                      <a:pt x="140" y="49"/>
                    </a:cubicBezTo>
                    <a:cubicBezTo>
                      <a:pt x="139" y="104"/>
                      <a:pt x="139" y="159"/>
                      <a:pt x="139" y="220"/>
                    </a:cubicBezTo>
                    <a:cubicBezTo>
                      <a:pt x="193" y="217"/>
                      <a:pt x="244" y="214"/>
                      <a:pt x="297" y="211"/>
                    </a:cubicBezTo>
                    <a:cubicBezTo>
                      <a:pt x="297" y="224"/>
                      <a:pt x="297" y="241"/>
                      <a:pt x="297" y="256"/>
                    </a:cubicBezTo>
                    <a:cubicBezTo>
                      <a:pt x="247" y="253"/>
                      <a:pt x="195" y="250"/>
                      <a:pt x="139" y="247"/>
                    </a:cubicBezTo>
                    <a:cubicBezTo>
                      <a:pt x="139" y="266"/>
                      <a:pt x="139" y="281"/>
                      <a:pt x="139" y="296"/>
                    </a:cubicBezTo>
                    <a:cubicBezTo>
                      <a:pt x="139" y="346"/>
                      <a:pt x="140" y="395"/>
                      <a:pt x="139" y="445"/>
                    </a:cubicBezTo>
                    <a:cubicBezTo>
                      <a:pt x="138" y="472"/>
                      <a:pt x="152" y="484"/>
                      <a:pt x="175" y="485"/>
                    </a:cubicBezTo>
                    <a:cubicBezTo>
                      <a:pt x="210" y="487"/>
                      <a:pt x="246" y="487"/>
                      <a:pt x="282" y="485"/>
                    </a:cubicBezTo>
                    <a:cubicBezTo>
                      <a:pt x="305" y="484"/>
                      <a:pt x="321" y="470"/>
                      <a:pt x="328" y="447"/>
                    </a:cubicBezTo>
                    <a:cubicBezTo>
                      <a:pt x="333" y="431"/>
                      <a:pt x="338" y="416"/>
                      <a:pt x="343" y="400"/>
                    </a:cubicBezTo>
                    <a:cubicBezTo>
                      <a:pt x="352" y="400"/>
                      <a:pt x="361" y="400"/>
                      <a:pt x="371" y="400"/>
                    </a:cubicBezTo>
                    <a:cubicBezTo>
                      <a:pt x="371" y="439"/>
                      <a:pt x="371" y="477"/>
                      <a:pt x="371" y="516"/>
                    </a:cubicBezTo>
                    <a:cubicBezTo>
                      <a:pt x="247" y="516"/>
                      <a:pt x="124" y="516"/>
                      <a:pt x="2" y="516"/>
                    </a:cubicBezTo>
                    <a:cubicBezTo>
                      <a:pt x="2" y="513"/>
                      <a:pt x="0" y="510"/>
                      <a:pt x="1" y="510"/>
                    </a:cubicBezTo>
                    <a:cubicBezTo>
                      <a:pt x="31" y="492"/>
                      <a:pt x="28" y="462"/>
                      <a:pt x="28" y="433"/>
                    </a:cubicBezTo>
                    <a:cubicBezTo>
                      <a:pt x="27" y="311"/>
                      <a:pt x="27" y="188"/>
                      <a:pt x="28" y="65"/>
                    </a:cubicBezTo>
                    <a:cubicBezTo>
                      <a:pt x="28" y="43"/>
                      <a:pt x="28" y="22"/>
                      <a:pt x="2" y="12"/>
                    </a:cubicBezTo>
                    <a:cubicBezTo>
                      <a:pt x="1" y="12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7841088" y="181882"/>
                <a:ext cx="129032" cy="163219"/>
              </a:xfrm>
              <a:custGeom>
                <a:avLst/>
                <a:gdLst>
                  <a:gd name="T0" fmla="*/ 413 w 430"/>
                  <a:gd name="T1" fmla="*/ 130 h 544"/>
                  <a:gd name="T2" fmla="*/ 376 w 430"/>
                  <a:gd name="T3" fmla="*/ 110 h 544"/>
                  <a:gd name="T4" fmla="*/ 283 w 430"/>
                  <a:gd name="T5" fmla="*/ 37 h 544"/>
                  <a:gd name="T6" fmla="*/ 157 w 430"/>
                  <a:gd name="T7" fmla="*/ 92 h 544"/>
                  <a:gd name="T8" fmla="*/ 132 w 430"/>
                  <a:gd name="T9" fmla="*/ 175 h 544"/>
                  <a:gd name="T10" fmla="*/ 146 w 430"/>
                  <a:gd name="T11" fmla="*/ 403 h 544"/>
                  <a:gd name="T12" fmla="*/ 309 w 430"/>
                  <a:gd name="T13" fmla="*/ 494 h 544"/>
                  <a:gd name="T14" fmla="*/ 418 w 430"/>
                  <a:gd name="T15" fmla="*/ 471 h 544"/>
                  <a:gd name="T16" fmla="*/ 430 w 430"/>
                  <a:gd name="T17" fmla="*/ 493 h 544"/>
                  <a:gd name="T18" fmla="*/ 306 w 430"/>
                  <a:gd name="T19" fmla="*/ 537 h 544"/>
                  <a:gd name="T20" fmla="*/ 137 w 430"/>
                  <a:gd name="T21" fmla="*/ 521 h 544"/>
                  <a:gd name="T22" fmla="*/ 21 w 430"/>
                  <a:gd name="T23" fmla="*/ 387 h 544"/>
                  <a:gd name="T24" fmla="*/ 23 w 430"/>
                  <a:gd name="T25" fmla="*/ 157 h 544"/>
                  <a:gd name="T26" fmla="*/ 195 w 430"/>
                  <a:gd name="T27" fmla="*/ 9 h 544"/>
                  <a:gd name="T28" fmla="*/ 393 w 430"/>
                  <a:gd name="T29" fmla="*/ 20 h 544"/>
                  <a:gd name="T30" fmla="*/ 413 w 430"/>
                  <a:gd name="T31" fmla="*/ 44 h 544"/>
                  <a:gd name="T32" fmla="*/ 413 w 430"/>
                  <a:gd name="T33" fmla="*/ 13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0" h="544">
                    <a:moveTo>
                      <a:pt x="413" y="130"/>
                    </a:moveTo>
                    <a:cubicBezTo>
                      <a:pt x="390" y="137"/>
                      <a:pt x="381" y="130"/>
                      <a:pt x="376" y="110"/>
                    </a:cubicBezTo>
                    <a:cubicBezTo>
                      <a:pt x="364" y="59"/>
                      <a:pt x="336" y="39"/>
                      <a:pt x="283" y="37"/>
                    </a:cubicBezTo>
                    <a:cubicBezTo>
                      <a:pt x="231" y="34"/>
                      <a:pt x="183" y="43"/>
                      <a:pt x="157" y="92"/>
                    </a:cubicBezTo>
                    <a:cubicBezTo>
                      <a:pt x="144" y="118"/>
                      <a:pt x="137" y="147"/>
                      <a:pt x="132" y="175"/>
                    </a:cubicBezTo>
                    <a:cubicBezTo>
                      <a:pt x="120" y="252"/>
                      <a:pt x="121" y="329"/>
                      <a:pt x="146" y="403"/>
                    </a:cubicBezTo>
                    <a:cubicBezTo>
                      <a:pt x="170" y="474"/>
                      <a:pt x="233" y="505"/>
                      <a:pt x="309" y="494"/>
                    </a:cubicBezTo>
                    <a:cubicBezTo>
                      <a:pt x="345" y="488"/>
                      <a:pt x="380" y="479"/>
                      <a:pt x="418" y="471"/>
                    </a:cubicBezTo>
                    <a:cubicBezTo>
                      <a:pt x="420" y="475"/>
                      <a:pt x="424" y="483"/>
                      <a:pt x="430" y="493"/>
                    </a:cubicBezTo>
                    <a:cubicBezTo>
                      <a:pt x="392" y="520"/>
                      <a:pt x="350" y="532"/>
                      <a:pt x="306" y="537"/>
                    </a:cubicBezTo>
                    <a:cubicBezTo>
                      <a:pt x="249" y="544"/>
                      <a:pt x="191" y="544"/>
                      <a:pt x="137" y="521"/>
                    </a:cubicBezTo>
                    <a:cubicBezTo>
                      <a:pt x="76" y="496"/>
                      <a:pt x="38" y="449"/>
                      <a:pt x="21" y="387"/>
                    </a:cubicBezTo>
                    <a:cubicBezTo>
                      <a:pt x="0" y="311"/>
                      <a:pt x="1" y="234"/>
                      <a:pt x="23" y="157"/>
                    </a:cubicBezTo>
                    <a:cubicBezTo>
                      <a:pt x="49" y="71"/>
                      <a:pt x="108" y="21"/>
                      <a:pt x="195" y="9"/>
                    </a:cubicBezTo>
                    <a:cubicBezTo>
                      <a:pt x="261" y="0"/>
                      <a:pt x="328" y="1"/>
                      <a:pt x="393" y="20"/>
                    </a:cubicBezTo>
                    <a:cubicBezTo>
                      <a:pt x="408" y="24"/>
                      <a:pt x="414" y="29"/>
                      <a:pt x="413" y="44"/>
                    </a:cubicBezTo>
                    <a:cubicBezTo>
                      <a:pt x="412" y="73"/>
                      <a:pt x="413" y="101"/>
                      <a:pt x="413" y="13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8854593" y="186295"/>
                <a:ext cx="51833" cy="154397"/>
              </a:xfrm>
              <a:custGeom>
                <a:avLst/>
                <a:gdLst>
                  <a:gd name="T0" fmla="*/ 0 w 174"/>
                  <a:gd name="T1" fmla="*/ 0 h 514"/>
                  <a:gd name="T2" fmla="*/ 168 w 174"/>
                  <a:gd name="T3" fmla="*/ 0 h 514"/>
                  <a:gd name="T4" fmla="*/ 169 w 174"/>
                  <a:gd name="T5" fmla="*/ 9 h 514"/>
                  <a:gd name="T6" fmla="*/ 142 w 174"/>
                  <a:gd name="T7" fmla="*/ 75 h 514"/>
                  <a:gd name="T8" fmla="*/ 142 w 174"/>
                  <a:gd name="T9" fmla="*/ 443 h 514"/>
                  <a:gd name="T10" fmla="*/ 174 w 174"/>
                  <a:gd name="T11" fmla="*/ 508 h 514"/>
                  <a:gd name="T12" fmla="*/ 169 w 174"/>
                  <a:gd name="T13" fmla="*/ 514 h 514"/>
                  <a:gd name="T14" fmla="*/ 4 w 174"/>
                  <a:gd name="T15" fmla="*/ 514 h 514"/>
                  <a:gd name="T16" fmla="*/ 4 w 174"/>
                  <a:gd name="T17" fmla="*/ 508 h 514"/>
                  <a:gd name="T18" fmla="*/ 30 w 174"/>
                  <a:gd name="T19" fmla="*/ 449 h 514"/>
                  <a:gd name="T20" fmla="*/ 30 w 174"/>
                  <a:gd name="T21" fmla="*/ 57 h 514"/>
                  <a:gd name="T22" fmla="*/ 7 w 174"/>
                  <a:gd name="T23" fmla="*/ 13 h 514"/>
                  <a:gd name="T24" fmla="*/ 0 w 174"/>
                  <a:gd name="T25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514">
                    <a:moveTo>
                      <a:pt x="0" y="0"/>
                    </a:moveTo>
                    <a:cubicBezTo>
                      <a:pt x="59" y="0"/>
                      <a:pt x="113" y="0"/>
                      <a:pt x="168" y="0"/>
                    </a:cubicBezTo>
                    <a:cubicBezTo>
                      <a:pt x="168" y="4"/>
                      <a:pt x="169" y="8"/>
                      <a:pt x="169" y="9"/>
                    </a:cubicBezTo>
                    <a:cubicBezTo>
                      <a:pt x="141" y="23"/>
                      <a:pt x="142" y="48"/>
                      <a:pt x="142" y="75"/>
                    </a:cubicBezTo>
                    <a:cubicBezTo>
                      <a:pt x="142" y="197"/>
                      <a:pt x="142" y="320"/>
                      <a:pt x="142" y="443"/>
                    </a:cubicBezTo>
                    <a:cubicBezTo>
                      <a:pt x="142" y="468"/>
                      <a:pt x="135" y="497"/>
                      <a:pt x="174" y="508"/>
                    </a:cubicBezTo>
                    <a:cubicBezTo>
                      <a:pt x="172" y="510"/>
                      <a:pt x="171" y="512"/>
                      <a:pt x="169" y="514"/>
                    </a:cubicBezTo>
                    <a:cubicBezTo>
                      <a:pt x="114" y="514"/>
                      <a:pt x="59" y="514"/>
                      <a:pt x="4" y="514"/>
                    </a:cubicBezTo>
                    <a:cubicBezTo>
                      <a:pt x="4" y="511"/>
                      <a:pt x="3" y="508"/>
                      <a:pt x="4" y="508"/>
                    </a:cubicBezTo>
                    <a:cubicBezTo>
                      <a:pt x="31" y="496"/>
                      <a:pt x="31" y="473"/>
                      <a:pt x="30" y="449"/>
                    </a:cubicBezTo>
                    <a:cubicBezTo>
                      <a:pt x="30" y="318"/>
                      <a:pt x="30" y="188"/>
                      <a:pt x="30" y="57"/>
                    </a:cubicBezTo>
                    <a:cubicBezTo>
                      <a:pt x="30" y="37"/>
                      <a:pt x="30" y="19"/>
                      <a:pt x="7" y="13"/>
                    </a:cubicBezTo>
                    <a:cubicBezTo>
                      <a:pt x="5" y="13"/>
                      <a:pt x="4" y="7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8900913" y="185190"/>
                <a:ext cx="97049" cy="158807"/>
              </a:xfrm>
              <a:custGeom>
                <a:avLst/>
                <a:gdLst>
                  <a:gd name="T0" fmla="*/ 280 w 324"/>
                  <a:gd name="T1" fmla="*/ 0 h 526"/>
                  <a:gd name="T2" fmla="*/ 97 w 324"/>
                  <a:gd name="T3" fmla="*/ 183 h 526"/>
                  <a:gd name="T4" fmla="*/ 96 w 324"/>
                  <a:gd name="T5" fmla="*/ 213 h 526"/>
                  <a:gd name="T6" fmla="*/ 324 w 324"/>
                  <a:gd name="T7" fmla="*/ 519 h 526"/>
                  <a:gd name="T8" fmla="*/ 219 w 324"/>
                  <a:gd name="T9" fmla="*/ 520 h 526"/>
                  <a:gd name="T10" fmla="*/ 135 w 324"/>
                  <a:gd name="T11" fmla="*/ 470 h 526"/>
                  <a:gd name="T12" fmla="*/ 12 w 324"/>
                  <a:gd name="T13" fmla="*/ 271 h 526"/>
                  <a:gd name="T14" fmla="*/ 14 w 324"/>
                  <a:gd name="T15" fmla="*/ 226 h 526"/>
                  <a:gd name="T16" fmla="*/ 168 w 324"/>
                  <a:gd name="T17" fmla="*/ 14 h 526"/>
                  <a:gd name="T18" fmla="*/ 185 w 324"/>
                  <a:gd name="T19" fmla="*/ 1 h 526"/>
                  <a:gd name="T20" fmla="*/ 280 w 324"/>
                  <a:gd name="T2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4" h="526">
                    <a:moveTo>
                      <a:pt x="280" y="0"/>
                    </a:moveTo>
                    <a:cubicBezTo>
                      <a:pt x="219" y="62"/>
                      <a:pt x="158" y="123"/>
                      <a:pt x="97" y="183"/>
                    </a:cubicBezTo>
                    <a:cubicBezTo>
                      <a:pt x="87" y="194"/>
                      <a:pt x="88" y="201"/>
                      <a:pt x="96" y="213"/>
                    </a:cubicBezTo>
                    <a:cubicBezTo>
                      <a:pt x="172" y="314"/>
                      <a:pt x="248" y="417"/>
                      <a:pt x="324" y="519"/>
                    </a:cubicBezTo>
                    <a:cubicBezTo>
                      <a:pt x="292" y="519"/>
                      <a:pt x="255" y="516"/>
                      <a:pt x="219" y="520"/>
                    </a:cubicBezTo>
                    <a:cubicBezTo>
                      <a:pt x="175" y="526"/>
                      <a:pt x="155" y="508"/>
                      <a:pt x="135" y="470"/>
                    </a:cubicBezTo>
                    <a:cubicBezTo>
                      <a:pt x="99" y="401"/>
                      <a:pt x="54" y="337"/>
                      <a:pt x="12" y="271"/>
                    </a:cubicBezTo>
                    <a:cubicBezTo>
                      <a:pt x="1" y="254"/>
                      <a:pt x="0" y="244"/>
                      <a:pt x="14" y="226"/>
                    </a:cubicBezTo>
                    <a:cubicBezTo>
                      <a:pt x="67" y="157"/>
                      <a:pt x="117" y="85"/>
                      <a:pt x="168" y="14"/>
                    </a:cubicBezTo>
                    <a:cubicBezTo>
                      <a:pt x="172" y="8"/>
                      <a:pt x="179" y="1"/>
                      <a:pt x="185" y="1"/>
                    </a:cubicBezTo>
                    <a:cubicBezTo>
                      <a:pt x="218" y="0"/>
                      <a:pt x="250" y="0"/>
                      <a:pt x="28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7856107" y="384289"/>
                <a:ext cx="1156874" cy="0"/>
              </a:xfrm>
              <a:prstGeom prst="line">
                <a:avLst/>
              </a:prstGeom>
              <a:grpFill/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7463677" y="263570"/>
              <a:ext cx="300713" cy="288306"/>
            </a:xfrm>
            <a:custGeom>
              <a:avLst/>
              <a:gdLst/>
              <a:ahLst/>
              <a:cxnLst/>
              <a:rect l="l" t="t" r="r" b="b"/>
              <a:pathLst>
                <a:path w="1335988" h="1280868">
                  <a:moveTo>
                    <a:pt x="1263370" y="305795"/>
                  </a:moveTo>
                  <a:cubicBezTo>
                    <a:pt x="1375128" y="511383"/>
                    <a:pt x="1367145" y="827775"/>
                    <a:pt x="1174230" y="1048047"/>
                  </a:cubicBezTo>
                  <a:cubicBezTo>
                    <a:pt x="983975" y="1265650"/>
                    <a:pt x="689945" y="1340409"/>
                    <a:pt x="418533" y="1230940"/>
                  </a:cubicBezTo>
                  <a:cubicBezTo>
                    <a:pt x="147121" y="1121472"/>
                    <a:pt x="-12533" y="862484"/>
                    <a:pt x="772" y="568787"/>
                  </a:cubicBezTo>
                  <a:cubicBezTo>
                    <a:pt x="26050" y="582137"/>
                    <a:pt x="49998" y="592817"/>
                    <a:pt x="72616" y="606167"/>
                  </a:cubicBezTo>
                  <a:cubicBezTo>
                    <a:pt x="175061" y="666241"/>
                    <a:pt x="278836" y="724981"/>
                    <a:pt x="381281" y="785055"/>
                  </a:cubicBezTo>
                  <a:cubicBezTo>
                    <a:pt x="399907" y="797070"/>
                    <a:pt x="413212" y="795735"/>
                    <a:pt x="431838" y="785055"/>
                  </a:cubicBezTo>
                  <a:cubicBezTo>
                    <a:pt x="624753" y="672916"/>
                    <a:pt x="818999" y="560777"/>
                    <a:pt x="1013245" y="448639"/>
                  </a:cubicBezTo>
                  <a:cubicBezTo>
                    <a:pt x="1095733" y="401914"/>
                    <a:pt x="1178221" y="353855"/>
                    <a:pt x="1263370" y="305795"/>
                  </a:cubicBezTo>
                  <a:close/>
                  <a:moveTo>
                    <a:pt x="1183709" y="188682"/>
                  </a:moveTo>
                  <a:cubicBezTo>
                    <a:pt x="1191373" y="189512"/>
                    <a:pt x="1198038" y="194493"/>
                    <a:pt x="1204036" y="205783"/>
                  </a:cubicBezTo>
                  <a:cubicBezTo>
                    <a:pt x="1209367" y="216410"/>
                    <a:pt x="1217365" y="224379"/>
                    <a:pt x="1228028" y="237662"/>
                  </a:cubicBezTo>
                  <a:cubicBezTo>
                    <a:pt x="1168047" y="272197"/>
                    <a:pt x="1109399" y="306732"/>
                    <a:pt x="1050751" y="339939"/>
                  </a:cubicBezTo>
                  <a:cubicBezTo>
                    <a:pt x="844149" y="458155"/>
                    <a:pt x="637548" y="576371"/>
                    <a:pt x="430946" y="695915"/>
                  </a:cubicBezTo>
                  <a:cubicBezTo>
                    <a:pt x="409620" y="707869"/>
                    <a:pt x="394958" y="705213"/>
                    <a:pt x="376297" y="694586"/>
                  </a:cubicBezTo>
                  <a:cubicBezTo>
                    <a:pt x="261666" y="629501"/>
                    <a:pt x="148369" y="563088"/>
                    <a:pt x="33738" y="498003"/>
                  </a:cubicBezTo>
                  <a:cubicBezTo>
                    <a:pt x="15078" y="488705"/>
                    <a:pt x="7080" y="478079"/>
                    <a:pt x="15078" y="456826"/>
                  </a:cubicBezTo>
                  <a:cubicBezTo>
                    <a:pt x="20409" y="443544"/>
                    <a:pt x="23075" y="428933"/>
                    <a:pt x="27074" y="411665"/>
                  </a:cubicBezTo>
                  <a:cubicBezTo>
                    <a:pt x="145703" y="479407"/>
                    <a:pt x="260333" y="545820"/>
                    <a:pt x="373631" y="610906"/>
                  </a:cubicBezTo>
                  <a:cubicBezTo>
                    <a:pt x="394958" y="622860"/>
                    <a:pt x="410953" y="625516"/>
                    <a:pt x="434945" y="612234"/>
                  </a:cubicBezTo>
                  <a:cubicBezTo>
                    <a:pt x="674869" y="472766"/>
                    <a:pt x="916127" y="334626"/>
                    <a:pt x="1157384" y="196486"/>
                  </a:cubicBezTo>
                  <a:cubicBezTo>
                    <a:pt x="1167381" y="191172"/>
                    <a:pt x="1176045" y="187852"/>
                    <a:pt x="1183709" y="188682"/>
                  </a:cubicBezTo>
                  <a:close/>
                  <a:moveTo>
                    <a:pt x="1081992" y="82295"/>
                  </a:moveTo>
                  <a:cubicBezTo>
                    <a:pt x="1095127" y="85806"/>
                    <a:pt x="1106433" y="99847"/>
                    <a:pt x="1125055" y="126593"/>
                  </a:cubicBezTo>
                  <a:cubicBezTo>
                    <a:pt x="1049237" y="170724"/>
                    <a:pt x="973418" y="214855"/>
                    <a:pt x="897600" y="258986"/>
                  </a:cubicBezTo>
                  <a:cubicBezTo>
                    <a:pt x="745963" y="347248"/>
                    <a:pt x="595657" y="432835"/>
                    <a:pt x="445350" y="521097"/>
                  </a:cubicBezTo>
                  <a:cubicBezTo>
                    <a:pt x="417417" y="537144"/>
                    <a:pt x="396135" y="541156"/>
                    <a:pt x="368202" y="523771"/>
                  </a:cubicBezTo>
                  <a:cubicBezTo>
                    <a:pt x="280412" y="470279"/>
                    <a:pt x="191292" y="420799"/>
                    <a:pt x="102172" y="368645"/>
                  </a:cubicBezTo>
                  <a:cubicBezTo>
                    <a:pt x="46306" y="336550"/>
                    <a:pt x="46306" y="336550"/>
                    <a:pt x="87541" y="279045"/>
                  </a:cubicBezTo>
                  <a:cubicBezTo>
                    <a:pt x="185971" y="335212"/>
                    <a:pt x="283072" y="391379"/>
                    <a:pt x="381503" y="446208"/>
                  </a:cubicBezTo>
                  <a:cubicBezTo>
                    <a:pt x="393474" y="452894"/>
                    <a:pt x="413427" y="454232"/>
                    <a:pt x="424068" y="448883"/>
                  </a:cubicBezTo>
                  <a:cubicBezTo>
                    <a:pt x="600977" y="348585"/>
                    <a:pt x="776557" y="246950"/>
                    <a:pt x="952136" y="145316"/>
                  </a:cubicBezTo>
                  <a:cubicBezTo>
                    <a:pt x="977409" y="130605"/>
                    <a:pt x="1002682" y="117232"/>
                    <a:pt x="1027954" y="101185"/>
                  </a:cubicBezTo>
                  <a:cubicBezTo>
                    <a:pt x="1053892" y="85806"/>
                    <a:pt x="1068856" y="78785"/>
                    <a:pt x="1081992" y="82295"/>
                  </a:cubicBezTo>
                  <a:close/>
                  <a:moveTo>
                    <a:pt x="921494" y="324"/>
                  </a:moveTo>
                  <a:cubicBezTo>
                    <a:pt x="950356" y="-2859"/>
                    <a:pt x="971551" y="18107"/>
                    <a:pt x="1002470" y="30088"/>
                  </a:cubicBezTo>
                  <a:cubicBezTo>
                    <a:pt x="930658" y="71354"/>
                    <a:pt x="865495" y="108627"/>
                    <a:pt x="799002" y="147230"/>
                  </a:cubicBezTo>
                  <a:cubicBezTo>
                    <a:pt x="675325" y="217782"/>
                    <a:pt x="552978" y="289665"/>
                    <a:pt x="427972" y="360217"/>
                  </a:cubicBezTo>
                  <a:cubicBezTo>
                    <a:pt x="416003" y="366873"/>
                    <a:pt x="396055" y="369535"/>
                    <a:pt x="384086" y="364210"/>
                  </a:cubicBezTo>
                  <a:cubicBezTo>
                    <a:pt x="297646" y="316289"/>
                    <a:pt x="212535" y="265704"/>
                    <a:pt x="124764" y="213789"/>
                  </a:cubicBezTo>
                  <a:cubicBezTo>
                    <a:pt x="140722" y="195152"/>
                    <a:pt x="156681" y="177847"/>
                    <a:pt x="171309" y="160542"/>
                  </a:cubicBezTo>
                  <a:cubicBezTo>
                    <a:pt x="239132" y="199146"/>
                    <a:pt x="304295" y="235087"/>
                    <a:pt x="366798" y="273691"/>
                  </a:cubicBezTo>
                  <a:cubicBezTo>
                    <a:pt x="392065" y="289665"/>
                    <a:pt x="412013" y="289665"/>
                    <a:pt x="438610" y="275022"/>
                  </a:cubicBezTo>
                  <a:cubicBezTo>
                    <a:pt x="588884" y="187165"/>
                    <a:pt x="740488" y="103302"/>
                    <a:pt x="889432" y="12783"/>
                  </a:cubicBezTo>
                  <a:cubicBezTo>
                    <a:pt x="901401" y="5128"/>
                    <a:pt x="911873" y="1385"/>
                    <a:pt x="921494" y="324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4BAA46"/>
                </a:gs>
                <a:gs pos="1000">
                  <a:srgbClr val="00A249"/>
                </a:gs>
                <a:gs pos="26000">
                  <a:srgbClr val="5BB448"/>
                </a:gs>
                <a:gs pos="14000">
                  <a:srgbClr val="48AC46"/>
                </a:gs>
                <a:gs pos="44000">
                  <a:srgbClr val="7BC04A"/>
                </a:gs>
                <a:gs pos="62000">
                  <a:srgbClr val="009242"/>
                </a:gs>
                <a:gs pos="72000">
                  <a:schemeClr val="accent4"/>
                </a:gs>
                <a:gs pos="70000">
                  <a:srgbClr val="006C3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961" tIns="76961" rIns="76961" bIns="7696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8088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2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6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8290" y="240770"/>
            <a:ext cx="8601961" cy="34714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2" y="5472039"/>
            <a:ext cx="199240" cy="129580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787E7-7541-415C-A7F3-FC5AEB961608}" type="slidenum">
              <a:rPr lang="en-US" sz="16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6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61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6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6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79512" y="777388"/>
            <a:ext cx="4386259" cy="10960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4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79512" y="777388"/>
            <a:ext cx="4386259" cy="10960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0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79512" y="777388"/>
            <a:ext cx="4386259" cy="10960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1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79512" y="777388"/>
            <a:ext cx="4386259" cy="10960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6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My_Job\Презентация\2016-04-26 Стратсессия -2\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7" y="2151833"/>
            <a:ext cx="9157867" cy="35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_Job\Презентация\2016-04-26 Стратсессия -2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34660" cy="34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7991"/>
            <a:ext cx="7772400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2462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FA73592E-B871-403C-BD99-11681C72276D}" type="datetime1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5017740"/>
            <a:ext cx="2133600" cy="304271"/>
          </a:xfrm>
          <a:prstGeom prst="rect">
            <a:avLst/>
          </a:prstGeom>
        </p:spPr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20900" y="0"/>
            <a:ext cx="3030794" cy="5715000"/>
          </a:xfrm>
          <a:custGeom>
            <a:avLst/>
            <a:gdLst>
              <a:gd name="connsiteX0" fmla="*/ 1010265 w 4041058"/>
              <a:gd name="connsiteY0" fmla="*/ 0 h 6858000"/>
              <a:gd name="connsiteX1" fmla="*/ 4041058 w 4041058"/>
              <a:gd name="connsiteY1" fmla="*/ 0 h 6858000"/>
              <a:gd name="connsiteX2" fmla="*/ 3030794 w 4041058"/>
              <a:gd name="connsiteY2" fmla="*/ 6858000 h 6858000"/>
              <a:gd name="connsiteX3" fmla="*/ 0 w 4041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1058" h="6858000">
                <a:moveTo>
                  <a:pt x="1010265" y="0"/>
                </a:moveTo>
                <a:lnTo>
                  <a:pt x="4041058" y="0"/>
                </a:lnTo>
                <a:lnTo>
                  <a:pt x="303079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714570" y="0"/>
            <a:ext cx="3030794" cy="5715000"/>
          </a:xfrm>
          <a:custGeom>
            <a:avLst/>
            <a:gdLst>
              <a:gd name="connsiteX0" fmla="*/ 1010265 w 4041058"/>
              <a:gd name="connsiteY0" fmla="*/ 0 h 6858000"/>
              <a:gd name="connsiteX1" fmla="*/ 4041058 w 4041058"/>
              <a:gd name="connsiteY1" fmla="*/ 0 h 6858000"/>
              <a:gd name="connsiteX2" fmla="*/ 3030794 w 4041058"/>
              <a:gd name="connsiteY2" fmla="*/ 6858000 h 6858000"/>
              <a:gd name="connsiteX3" fmla="*/ 0 w 4041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1058" h="6858000">
                <a:moveTo>
                  <a:pt x="1010265" y="0"/>
                </a:moveTo>
                <a:lnTo>
                  <a:pt x="4041058" y="0"/>
                </a:lnTo>
                <a:lnTo>
                  <a:pt x="303079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91556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1046"/>
            <a:ext cx="301290" cy="1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9" y="423835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557465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3"/>
            <a:ext cx="9140760" cy="571635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82"/>
              <a:ext cx="31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594"/>
              <a:ext cx="322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4" y="5478789"/>
            <a:ext cx="1670055" cy="1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27584" y="1851929"/>
            <a:ext cx="6259287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081939"/>
            <a:ext cx="590955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grpSp>
        <p:nvGrpSpPr>
          <p:cNvPr id="27" name="Группа 26"/>
          <p:cNvGrpSpPr/>
          <p:nvPr userDrawn="1">
            <p:custDataLst>
              <p:tags r:id="rId1"/>
            </p:custDataLst>
          </p:nvPr>
        </p:nvGrpSpPr>
        <p:grpSpPr>
          <a:xfrm>
            <a:off x="7425859" y="277813"/>
            <a:ext cx="1339098" cy="221050"/>
            <a:chOff x="7463677" y="263570"/>
            <a:chExt cx="1549304" cy="288306"/>
          </a:xfrm>
        </p:grpSpPr>
        <p:grpSp>
          <p:nvGrpSpPr>
            <p:cNvPr id="28" name="Группа 27"/>
            <p:cNvGrpSpPr/>
            <p:nvPr userDrawn="1"/>
          </p:nvGrpSpPr>
          <p:grpSpPr>
            <a:xfrm>
              <a:off x="7841088" y="305473"/>
              <a:ext cx="1171893" cy="202407"/>
              <a:chOff x="7841088" y="181882"/>
              <a:chExt cx="1171893" cy="202407"/>
            </a:xfrm>
            <a:solidFill>
              <a:srgbClr val="008000"/>
            </a:solidFill>
          </p:grpSpPr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8684758" y="186295"/>
                <a:ext cx="145573" cy="154397"/>
              </a:xfrm>
              <a:custGeom>
                <a:avLst/>
                <a:gdLst>
                  <a:gd name="T0" fmla="*/ 479 w 486"/>
                  <a:gd name="T1" fmla="*/ 514 h 514"/>
                  <a:gd name="T2" fmla="*/ 315 w 486"/>
                  <a:gd name="T3" fmla="*/ 514 h 514"/>
                  <a:gd name="T4" fmla="*/ 314 w 486"/>
                  <a:gd name="T5" fmla="*/ 507 h 514"/>
                  <a:gd name="T6" fmla="*/ 345 w 486"/>
                  <a:gd name="T7" fmla="*/ 433 h 514"/>
                  <a:gd name="T8" fmla="*/ 345 w 486"/>
                  <a:gd name="T9" fmla="*/ 251 h 514"/>
                  <a:gd name="T10" fmla="*/ 140 w 486"/>
                  <a:gd name="T11" fmla="*/ 251 h 514"/>
                  <a:gd name="T12" fmla="*/ 140 w 486"/>
                  <a:gd name="T13" fmla="*/ 311 h 514"/>
                  <a:gd name="T14" fmla="*/ 140 w 486"/>
                  <a:gd name="T15" fmla="*/ 439 h 514"/>
                  <a:gd name="T16" fmla="*/ 170 w 486"/>
                  <a:gd name="T17" fmla="*/ 513 h 514"/>
                  <a:gd name="T18" fmla="*/ 0 w 486"/>
                  <a:gd name="T19" fmla="*/ 513 h 514"/>
                  <a:gd name="T20" fmla="*/ 28 w 486"/>
                  <a:gd name="T21" fmla="*/ 431 h 514"/>
                  <a:gd name="T22" fmla="*/ 29 w 486"/>
                  <a:gd name="T23" fmla="*/ 63 h 514"/>
                  <a:gd name="T24" fmla="*/ 1 w 486"/>
                  <a:gd name="T25" fmla="*/ 10 h 514"/>
                  <a:gd name="T26" fmla="*/ 0 w 486"/>
                  <a:gd name="T27" fmla="*/ 0 h 514"/>
                  <a:gd name="T28" fmla="*/ 167 w 486"/>
                  <a:gd name="T29" fmla="*/ 0 h 514"/>
                  <a:gd name="T30" fmla="*/ 168 w 486"/>
                  <a:gd name="T31" fmla="*/ 7 h 514"/>
                  <a:gd name="T32" fmla="*/ 140 w 486"/>
                  <a:gd name="T33" fmla="*/ 73 h 514"/>
                  <a:gd name="T34" fmla="*/ 140 w 486"/>
                  <a:gd name="T35" fmla="*/ 217 h 514"/>
                  <a:gd name="T36" fmla="*/ 331 w 486"/>
                  <a:gd name="T37" fmla="*/ 216 h 514"/>
                  <a:gd name="T38" fmla="*/ 344 w 486"/>
                  <a:gd name="T39" fmla="*/ 198 h 514"/>
                  <a:gd name="T40" fmla="*/ 344 w 486"/>
                  <a:gd name="T41" fmla="*/ 51 h 514"/>
                  <a:gd name="T42" fmla="*/ 323 w 486"/>
                  <a:gd name="T43" fmla="*/ 15 h 514"/>
                  <a:gd name="T44" fmla="*/ 306 w 486"/>
                  <a:gd name="T45" fmla="*/ 0 h 514"/>
                  <a:gd name="T46" fmla="*/ 486 w 486"/>
                  <a:gd name="T47" fmla="*/ 0 h 514"/>
                  <a:gd name="T48" fmla="*/ 476 w 486"/>
                  <a:gd name="T49" fmla="*/ 13 h 514"/>
                  <a:gd name="T50" fmla="*/ 452 w 486"/>
                  <a:gd name="T51" fmla="*/ 56 h 514"/>
                  <a:gd name="T52" fmla="*/ 453 w 486"/>
                  <a:gd name="T53" fmla="*/ 459 h 514"/>
                  <a:gd name="T54" fmla="*/ 479 w 486"/>
                  <a:gd name="T55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6" h="514">
                    <a:moveTo>
                      <a:pt x="479" y="514"/>
                    </a:moveTo>
                    <a:cubicBezTo>
                      <a:pt x="426" y="514"/>
                      <a:pt x="370" y="514"/>
                      <a:pt x="315" y="514"/>
                    </a:cubicBezTo>
                    <a:cubicBezTo>
                      <a:pt x="314" y="511"/>
                      <a:pt x="313" y="508"/>
                      <a:pt x="314" y="507"/>
                    </a:cubicBezTo>
                    <a:cubicBezTo>
                      <a:pt x="346" y="492"/>
                      <a:pt x="345" y="463"/>
                      <a:pt x="345" y="433"/>
                    </a:cubicBezTo>
                    <a:cubicBezTo>
                      <a:pt x="344" y="373"/>
                      <a:pt x="345" y="313"/>
                      <a:pt x="345" y="251"/>
                    </a:cubicBezTo>
                    <a:cubicBezTo>
                      <a:pt x="276" y="251"/>
                      <a:pt x="210" y="251"/>
                      <a:pt x="140" y="251"/>
                    </a:cubicBezTo>
                    <a:cubicBezTo>
                      <a:pt x="140" y="271"/>
                      <a:pt x="140" y="291"/>
                      <a:pt x="140" y="311"/>
                    </a:cubicBezTo>
                    <a:cubicBezTo>
                      <a:pt x="140" y="354"/>
                      <a:pt x="140" y="397"/>
                      <a:pt x="140" y="439"/>
                    </a:cubicBezTo>
                    <a:cubicBezTo>
                      <a:pt x="140" y="479"/>
                      <a:pt x="140" y="479"/>
                      <a:pt x="170" y="513"/>
                    </a:cubicBezTo>
                    <a:cubicBezTo>
                      <a:pt x="112" y="513"/>
                      <a:pt x="56" y="513"/>
                      <a:pt x="0" y="513"/>
                    </a:cubicBezTo>
                    <a:cubicBezTo>
                      <a:pt x="39" y="494"/>
                      <a:pt x="28" y="460"/>
                      <a:pt x="28" y="431"/>
                    </a:cubicBezTo>
                    <a:cubicBezTo>
                      <a:pt x="28" y="308"/>
                      <a:pt x="28" y="185"/>
                      <a:pt x="29" y="63"/>
                    </a:cubicBezTo>
                    <a:cubicBezTo>
                      <a:pt x="29" y="39"/>
                      <a:pt x="29" y="18"/>
                      <a:pt x="1" y="10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56" y="0"/>
                      <a:pt x="112" y="0"/>
                      <a:pt x="167" y="0"/>
                    </a:cubicBezTo>
                    <a:cubicBezTo>
                      <a:pt x="168" y="4"/>
                      <a:pt x="168" y="7"/>
                      <a:pt x="168" y="7"/>
                    </a:cubicBezTo>
                    <a:cubicBezTo>
                      <a:pt x="135" y="19"/>
                      <a:pt x="139" y="47"/>
                      <a:pt x="140" y="73"/>
                    </a:cubicBezTo>
                    <a:cubicBezTo>
                      <a:pt x="140" y="120"/>
                      <a:pt x="140" y="167"/>
                      <a:pt x="140" y="217"/>
                    </a:cubicBezTo>
                    <a:cubicBezTo>
                      <a:pt x="205" y="217"/>
                      <a:pt x="268" y="217"/>
                      <a:pt x="331" y="216"/>
                    </a:cubicBezTo>
                    <a:cubicBezTo>
                      <a:pt x="336" y="216"/>
                      <a:pt x="344" y="204"/>
                      <a:pt x="344" y="198"/>
                    </a:cubicBezTo>
                    <a:cubicBezTo>
                      <a:pt x="345" y="149"/>
                      <a:pt x="346" y="100"/>
                      <a:pt x="344" y="51"/>
                    </a:cubicBezTo>
                    <a:cubicBezTo>
                      <a:pt x="343" y="39"/>
                      <a:pt x="330" y="27"/>
                      <a:pt x="323" y="15"/>
                    </a:cubicBezTo>
                    <a:cubicBezTo>
                      <a:pt x="320" y="11"/>
                      <a:pt x="315" y="8"/>
                      <a:pt x="306" y="0"/>
                    </a:cubicBezTo>
                    <a:cubicBezTo>
                      <a:pt x="370" y="0"/>
                      <a:pt x="426" y="0"/>
                      <a:pt x="486" y="0"/>
                    </a:cubicBezTo>
                    <a:cubicBezTo>
                      <a:pt x="482" y="6"/>
                      <a:pt x="480" y="12"/>
                      <a:pt x="476" y="13"/>
                    </a:cubicBezTo>
                    <a:cubicBezTo>
                      <a:pt x="456" y="21"/>
                      <a:pt x="452" y="37"/>
                      <a:pt x="452" y="56"/>
                    </a:cubicBezTo>
                    <a:cubicBezTo>
                      <a:pt x="452" y="190"/>
                      <a:pt x="451" y="325"/>
                      <a:pt x="453" y="459"/>
                    </a:cubicBezTo>
                    <a:cubicBezTo>
                      <a:pt x="453" y="477"/>
                      <a:pt x="469" y="494"/>
                      <a:pt x="479" y="51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8392505" y="186295"/>
                <a:ext cx="129032" cy="155499"/>
              </a:xfrm>
              <a:custGeom>
                <a:avLst/>
                <a:gdLst>
                  <a:gd name="T0" fmla="*/ 0 w 434"/>
                  <a:gd name="T1" fmla="*/ 508 h 519"/>
                  <a:gd name="T2" fmla="*/ 33 w 434"/>
                  <a:gd name="T3" fmla="*/ 434 h 519"/>
                  <a:gd name="T4" fmla="*/ 34 w 434"/>
                  <a:gd name="T5" fmla="*/ 55 h 519"/>
                  <a:gd name="T6" fmla="*/ 9 w 434"/>
                  <a:gd name="T7" fmla="*/ 12 h 519"/>
                  <a:gd name="T8" fmla="*/ 3 w 434"/>
                  <a:gd name="T9" fmla="*/ 0 h 519"/>
                  <a:gd name="T10" fmla="*/ 391 w 434"/>
                  <a:gd name="T11" fmla="*/ 0 h 519"/>
                  <a:gd name="T12" fmla="*/ 391 w 434"/>
                  <a:gd name="T13" fmla="*/ 107 h 519"/>
                  <a:gd name="T14" fmla="*/ 359 w 434"/>
                  <a:gd name="T15" fmla="*/ 89 h 519"/>
                  <a:gd name="T16" fmla="*/ 274 w 434"/>
                  <a:gd name="T17" fmla="*/ 29 h 519"/>
                  <a:gd name="T18" fmla="*/ 178 w 434"/>
                  <a:gd name="T19" fmla="*/ 29 h 519"/>
                  <a:gd name="T20" fmla="*/ 145 w 434"/>
                  <a:gd name="T21" fmla="*/ 60 h 519"/>
                  <a:gd name="T22" fmla="*/ 145 w 434"/>
                  <a:gd name="T23" fmla="*/ 175 h 519"/>
                  <a:gd name="T24" fmla="*/ 148 w 434"/>
                  <a:gd name="T25" fmla="*/ 182 h 519"/>
                  <a:gd name="T26" fmla="*/ 275 w 434"/>
                  <a:gd name="T27" fmla="*/ 190 h 519"/>
                  <a:gd name="T28" fmla="*/ 399 w 434"/>
                  <a:gd name="T29" fmla="*/ 255 h 519"/>
                  <a:gd name="T30" fmla="*/ 354 w 434"/>
                  <a:gd name="T31" fmla="*/ 489 h 519"/>
                  <a:gd name="T32" fmla="*/ 258 w 434"/>
                  <a:gd name="T33" fmla="*/ 515 h 519"/>
                  <a:gd name="T34" fmla="*/ 18 w 434"/>
                  <a:gd name="T35" fmla="*/ 516 h 519"/>
                  <a:gd name="T36" fmla="*/ 6 w 434"/>
                  <a:gd name="T37" fmla="*/ 514 h 519"/>
                  <a:gd name="T38" fmla="*/ 0 w 434"/>
                  <a:gd name="T39" fmla="*/ 508 h 519"/>
                  <a:gd name="T40" fmla="*/ 145 w 434"/>
                  <a:gd name="T41" fmla="*/ 210 h 519"/>
                  <a:gd name="T42" fmla="*/ 145 w 434"/>
                  <a:gd name="T43" fmla="*/ 410 h 519"/>
                  <a:gd name="T44" fmla="*/ 225 w 434"/>
                  <a:gd name="T45" fmla="*/ 485 h 519"/>
                  <a:gd name="T46" fmla="*/ 287 w 434"/>
                  <a:gd name="T47" fmla="*/ 442 h 519"/>
                  <a:gd name="T48" fmla="*/ 296 w 434"/>
                  <a:gd name="T49" fmla="*/ 281 h 519"/>
                  <a:gd name="T50" fmla="*/ 245 w 434"/>
                  <a:gd name="T51" fmla="*/ 224 h 519"/>
                  <a:gd name="T52" fmla="*/ 145 w 434"/>
                  <a:gd name="T53" fmla="*/ 21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4" h="519">
                    <a:moveTo>
                      <a:pt x="0" y="508"/>
                    </a:moveTo>
                    <a:cubicBezTo>
                      <a:pt x="44" y="495"/>
                      <a:pt x="33" y="462"/>
                      <a:pt x="33" y="434"/>
                    </a:cubicBezTo>
                    <a:cubicBezTo>
                      <a:pt x="34" y="307"/>
                      <a:pt x="33" y="181"/>
                      <a:pt x="34" y="55"/>
                    </a:cubicBezTo>
                    <a:cubicBezTo>
                      <a:pt x="34" y="35"/>
                      <a:pt x="33" y="17"/>
                      <a:pt x="9" y="12"/>
                    </a:cubicBezTo>
                    <a:cubicBezTo>
                      <a:pt x="7" y="11"/>
                      <a:pt x="6" y="6"/>
                      <a:pt x="3" y="0"/>
                    </a:cubicBezTo>
                    <a:cubicBezTo>
                      <a:pt x="134" y="0"/>
                      <a:pt x="262" y="0"/>
                      <a:pt x="391" y="0"/>
                    </a:cubicBezTo>
                    <a:cubicBezTo>
                      <a:pt x="391" y="35"/>
                      <a:pt x="391" y="71"/>
                      <a:pt x="391" y="107"/>
                    </a:cubicBezTo>
                    <a:cubicBezTo>
                      <a:pt x="373" y="114"/>
                      <a:pt x="365" y="107"/>
                      <a:pt x="359" y="89"/>
                    </a:cubicBezTo>
                    <a:cubicBezTo>
                      <a:pt x="340" y="36"/>
                      <a:pt x="330" y="29"/>
                      <a:pt x="274" y="29"/>
                    </a:cubicBezTo>
                    <a:cubicBezTo>
                      <a:pt x="242" y="29"/>
                      <a:pt x="210" y="30"/>
                      <a:pt x="178" y="29"/>
                    </a:cubicBezTo>
                    <a:cubicBezTo>
                      <a:pt x="156" y="29"/>
                      <a:pt x="145" y="37"/>
                      <a:pt x="145" y="60"/>
                    </a:cubicBezTo>
                    <a:cubicBezTo>
                      <a:pt x="145" y="98"/>
                      <a:pt x="145" y="137"/>
                      <a:pt x="145" y="175"/>
                    </a:cubicBezTo>
                    <a:cubicBezTo>
                      <a:pt x="145" y="177"/>
                      <a:pt x="147" y="180"/>
                      <a:pt x="148" y="182"/>
                    </a:cubicBezTo>
                    <a:cubicBezTo>
                      <a:pt x="190" y="185"/>
                      <a:pt x="233" y="185"/>
                      <a:pt x="275" y="190"/>
                    </a:cubicBezTo>
                    <a:cubicBezTo>
                      <a:pt x="324" y="195"/>
                      <a:pt x="372" y="208"/>
                      <a:pt x="399" y="255"/>
                    </a:cubicBezTo>
                    <a:cubicBezTo>
                      <a:pt x="434" y="315"/>
                      <a:pt x="429" y="452"/>
                      <a:pt x="354" y="489"/>
                    </a:cubicBezTo>
                    <a:cubicBezTo>
                      <a:pt x="325" y="503"/>
                      <a:pt x="291" y="514"/>
                      <a:pt x="258" y="515"/>
                    </a:cubicBezTo>
                    <a:cubicBezTo>
                      <a:pt x="179" y="519"/>
                      <a:pt x="98" y="516"/>
                      <a:pt x="18" y="516"/>
                    </a:cubicBezTo>
                    <a:cubicBezTo>
                      <a:pt x="14" y="516"/>
                      <a:pt x="10" y="515"/>
                      <a:pt x="6" y="514"/>
                    </a:cubicBezTo>
                    <a:cubicBezTo>
                      <a:pt x="4" y="512"/>
                      <a:pt x="2" y="510"/>
                      <a:pt x="0" y="508"/>
                    </a:cubicBezTo>
                    <a:close/>
                    <a:moveTo>
                      <a:pt x="145" y="210"/>
                    </a:moveTo>
                    <a:cubicBezTo>
                      <a:pt x="145" y="282"/>
                      <a:pt x="145" y="346"/>
                      <a:pt x="145" y="410"/>
                    </a:cubicBezTo>
                    <a:cubicBezTo>
                      <a:pt x="145" y="486"/>
                      <a:pt x="149" y="490"/>
                      <a:pt x="225" y="485"/>
                    </a:cubicBezTo>
                    <a:cubicBezTo>
                      <a:pt x="254" y="483"/>
                      <a:pt x="275" y="469"/>
                      <a:pt x="287" y="442"/>
                    </a:cubicBezTo>
                    <a:cubicBezTo>
                      <a:pt x="310" y="389"/>
                      <a:pt x="309" y="335"/>
                      <a:pt x="296" y="281"/>
                    </a:cubicBezTo>
                    <a:cubicBezTo>
                      <a:pt x="290" y="255"/>
                      <a:pt x="272" y="231"/>
                      <a:pt x="245" y="224"/>
                    </a:cubicBezTo>
                    <a:cubicBezTo>
                      <a:pt x="214" y="217"/>
                      <a:pt x="181" y="215"/>
                      <a:pt x="145" y="21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7983354" y="186295"/>
                <a:ext cx="125724" cy="156602"/>
              </a:xfrm>
              <a:custGeom>
                <a:avLst/>
                <a:gdLst>
                  <a:gd name="T0" fmla="*/ 0 w 418"/>
                  <a:gd name="T1" fmla="*/ 510 h 521"/>
                  <a:gd name="T2" fmla="*/ 32 w 418"/>
                  <a:gd name="T3" fmla="*/ 421 h 521"/>
                  <a:gd name="T4" fmla="*/ 32 w 418"/>
                  <a:gd name="T5" fmla="*/ 63 h 521"/>
                  <a:gd name="T6" fmla="*/ 7 w 418"/>
                  <a:gd name="T7" fmla="*/ 12 h 521"/>
                  <a:gd name="T8" fmla="*/ 5 w 418"/>
                  <a:gd name="T9" fmla="*/ 0 h 521"/>
                  <a:gd name="T10" fmla="*/ 388 w 418"/>
                  <a:gd name="T11" fmla="*/ 0 h 521"/>
                  <a:gd name="T12" fmla="*/ 388 w 418"/>
                  <a:gd name="T13" fmla="*/ 108 h 521"/>
                  <a:gd name="T14" fmla="*/ 357 w 418"/>
                  <a:gd name="T15" fmla="*/ 89 h 521"/>
                  <a:gd name="T16" fmla="*/ 278 w 418"/>
                  <a:gd name="T17" fmla="*/ 30 h 521"/>
                  <a:gd name="T18" fmla="*/ 171 w 418"/>
                  <a:gd name="T19" fmla="*/ 30 h 521"/>
                  <a:gd name="T20" fmla="*/ 144 w 418"/>
                  <a:gd name="T21" fmla="*/ 55 h 521"/>
                  <a:gd name="T22" fmla="*/ 144 w 418"/>
                  <a:gd name="T23" fmla="*/ 186 h 521"/>
                  <a:gd name="T24" fmla="*/ 225 w 418"/>
                  <a:gd name="T25" fmla="*/ 186 h 521"/>
                  <a:gd name="T26" fmla="*/ 329 w 418"/>
                  <a:gd name="T27" fmla="*/ 204 h 521"/>
                  <a:gd name="T28" fmla="*/ 415 w 418"/>
                  <a:gd name="T29" fmla="*/ 313 h 521"/>
                  <a:gd name="T30" fmla="*/ 411 w 418"/>
                  <a:gd name="T31" fmla="*/ 400 h 521"/>
                  <a:gd name="T32" fmla="*/ 306 w 418"/>
                  <a:gd name="T33" fmla="*/ 508 h 521"/>
                  <a:gd name="T34" fmla="*/ 7 w 418"/>
                  <a:gd name="T35" fmla="*/ 521 h 521"/>
                  <a:gd name="T36" fmla="*/ 0 w 418"/>
                  <a:gd name="T37" fmla="*/ 510 h 521"/>
                  <a:gd name="T38" fmla="*/ 144 w 418"/>
                  <a:gd name="T39" fmla="*/ 212 h 521"/>
                  <a:gd name="T40" fmla="*/ 144 w 418"/>
                  <a:gd name="T41" fmla="*/ 414 h 521"/>
                  <a:gd name="T42" fmla="*/ 216 w 418"/>
                  <a:gd name="T43" fmla="*/ 486 h 521"/>
                  <a:gd name="T44" fmla="*/ 291 w 418"/>
                  <a:gd name="T45" fmla="*/ 430 h 521"/>
                  <a:gd name="T46" fmla="*/ 293 w 418"/>
                  <a:gd name="T47" fmla="*/ 282 h 521"/>
                  <a:gd name="T48" fmla="*/ 243 w 418"/>
                  <a:gd name="T49" fmla="*/ 225 h 521"/>
                  <a:gd name="T50" fmla="*/ 144 w 418"/>
                  <a:gd name="T51" fmla="*/ 212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8" h="521">
                    <a:moveTo>
                      <a:pt x="0" y="510"/>
                    </a:moveTo>
                    <a:cubicBezTo>
                      <a:pt x="47" y="491"/>
                      <a:pt x="31" y="453"/>
                      <a:pt x="32" y="421"/>
                    </a:cubicBezTo>
                    <a:cubicBezTo>
                      <a:pt x="33" y="302"/>
                      <a:pt x="32" y="182"/>
                      <a:pt x="32" y="63"/>
                    </a:cubicBezTo>
                    <a:cubicBezTo>
                      <a:pt x="32" y="42"/>
                      <a:pt x="34" y="20"/>
                      <a:pt x="7" y="12"/>
                    </a:cubicBezTo>
                    <a:cubicBezTo>
                      <a:pt x="6" y="11"/>
                      <a:pt x="6" y="5"/>
                      <a:pt x="5" y="0"/>
                    </a:cubicBezTo>
                    <a:cubicBezTo>
                      <a:pt x="133" y="0"/>
                      <a:pt x="259" y="0"/>
                      <a:pt x="388" y="0"/>
                    </a:cubicBezTo>
                    <a:cubicBezTo>
                      <a:pt x="388" y="36"/>
                      <a:pt x="388" y="72"/>
                      <a:pt x="388" y="108"/>
                    </a:cubicBezTo>
                    <a:cubicBezTo>
                      <a:pt x="369" y="115"/>
                      <a:pt x="362" y="108"/>
                      <a:pt x="357" y="89"/>
                    </a:cubicBezTo>
                    <a:cubicBezTo>
                      <a:pt x="345" y="45"/>
                      <a:pt x="324" y="30"/>
                      <a:pt x="278" y="30"/>
                    </a:cubicBezTo>
                    <a:cubicBezTo>
                      <a:pt x="243" y="30"/>
                      <a:pt x="207" y="30"/>
                      <a:pt x="171" y="30"/>
                    </a:cubicBezTo>
                    <a:cubicBezTo>
                      <a:pt x="154" y="30"/>
                      <a:pt x="144" y="37"/>
                      <a:pt x="144" y="55"/>
                    </a:cubicBezTo>
                    <a:cubicBezTo>
                      <a:pt x="144" y="97"/>
                      <a:pt x="144" y="140"/>
                      <a:pt x="144" y="186"/>
                    </a:cubicBezTo>
                    <a:cubicBezTo>
                      <a:pt x="172" y="186"/>
                      <a:pt x="199" y="184"/>
                      <a:pt x="225" y="186"/>
                    </a:cubicBezTo>
                    <a:cubicBezTo>
                      <a:pt x="260" y="190"/>
                      <a:pt x="295" y="194"/>
                      <a:pt x="329" y="204"/>
                    </a:cubicBezTo>
                    <a:cubicBezTo>
                      <a:pt x="383" y="218"/>
                      <a:pt x="409" y="260"/>
                      <a:pt x="415" y="313"/>
                    </a:cubicBezTo>
                    <a:cubicBezTo>
                      <a:pt x="418" y="341"/>
                      <a:pt x="415" y="371"/>
                      <a:pt x="411" y="400"/>
                    </a:cubicBezTo>
                    <a:cubicBezTo>
                      <a:pt x="403" y="461"/>
                      <a:pt x="364" y="502"/>
                      <a:pt x="306" y="508"/>
                    </a:cubicBezTo>
                    <a:cubicBezTo>
                      <a:pt x="207" y="518"/>
                      <a:pt x="107" y="517"/>
                      <a:pt x="7" y="521"/>
                    </a:cubicBezTo>
                    <a:cubicBezTo>
                      <a:pt x="5" y="517"/>
                      <a:pt x="3" y="514"/>
                      <a:pt x="0" y="510"/>
                    </a:cubicBezTo>
                    <a:close/>
                    <a:moveTo>
                      <a:pt x="144" y="212"/>
                    </a:moveTo>
                    <a:cubicBezTo>
                      <a:pt x="144" y="283"/>
                      <a:pt x="144" y="349"/>
                      <a:pt x="144" y="414"/>
                    </a:cubicBezTo>
                    <a:cubicBezTo>
                      <a:pt x="144" y="487"/>
                      <a:pt x="144" y="487"/>
                      <a:pt x="216" y="486"/>
                    </a:cubicBezTo>
                    <a:cubicBezTo>
                      <a:pt x="253" y="485"/>
                      <a:pt x="286" y="465"/>
                      <a:pt x="291" y="430"/>
                    </a:cubicBezTo>
                    <a:cubicBezTo>
                      <a:pt x="297" y="381"/>
                      <a:pt x="296" y="331"/>
                      <a:pt x="293" y="282"/>
                    </a:cubicBezTo>
                    <a:cubicBezTo>
                      <a:pt x="291" y="254"/>
                      <a:pt x="270" y="232"/>
                      <a:pt x="243" y="225"/>
                    </a:cubicBezTo>
                    <a:cubicBezTo>
                      <a:pt x="212" y="217"/>
                      <a:pt x="179" y="216"/>
                      <a:pt x="144" y="212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8257959" y="185190"/>
                <a:ext cx="122414" cy="155499"/>
              </a:xfrm>
              <a:custGeom>
                <a:avLst/>
                <a:gdLst>
                  <a:gd name="T0" fmla="*/ 149 w 408"/>
                  <a:gd name="T1" fmla="*/ 312 h 516"/>
                  <a:gd name="T2" fmla="*/ 150 w 408"/>
                  <a:gd name="T3" fmla="*/ 477 h 516"/>
                  <a:gd name="T4" fmla="*/ 177 w 408"/>
                  <a:gd name="T5" fmla="*/ 516 h 516"/>
                  <a:gd name="T6" fmla="*/ 1 w 408"/>
                  <a:gd name="T7" fmla="*/ 516 h 516"/>
                  <a:gd name="T8" fmla="*/ 36 w 408"/>
                  <a:gd name="T9" fmla="*/ 407 h 516"/>
                  <a:gd name="T10" fmla="*/ 36 w 408"/>
                  <a:gd name="T11" fmla="*/ 114 h 516"/>
                  <a:gd name="T12" fmla="*/ 0 w 408"/>
                  <a:gd name="T13" fmla="*/ 5 h 516"/>
                  <a:gd name="T14" fmla="*/ 29 w 408"/>
                  <a:gd name="T15" fmla="*/ 1 h 516"/>
                  <a:gd name="T16" fmla="*/ 253 w 408"/>
                  <a:gd name="T17" fmla="*/ 1 h 516"/>
                  <a:gd name="T18" fmla="*/ 318 w 408"/>
                  <a:gd name="T19" fmla="*/ 11 h 516"/>
                  <a:gd name="T20" fmla="*/ 404 w 408"/>
                  <a:gd name="T21" fmla="*/ 129 h 516"/>
                  <a:gd name="T22" fmla="*/ 336 w 408"/>
                  <a:gd name="T23" fmla="*/ 287 h 516"/>
                  <a:gd name="T24" fmla="*/ 237 w 408"/>
                  <a:gd name="T25" fmla="*/ 311 h 516"/>
                  <a:gd name="T26" fmla="*/ 149 w 408"/>
                  <a:gd name="T27" fmla="*/ 312 h 516"/>
                  <a:gd name="T28" fmla="*/ 149 w 408"/>
                  <a:gd name="T29" fmla="*/ 284 h 516"/>
                  <a:gd name="T30" fmla="*/ 194 w 408"/>
                  <a:gd name="T31" fmla="*/ 284 h 516"/>
                  <a:gd name="T32" fmla="*/ 281 w 408"/>
                  <a:gd name="T33" fmla="*/ 216 h 516"/>
                  <a:gd name="T34" fmla="*/ 289 w 408"/>
                  <a:gd name="T35" fmla="*/ 132 h 516"/>
                  <a:gd name="T36" fmla="*/ 171 w 408"/>
                  <a:gd name="T37" fmla="*/ 33 h 516"/>
                  <a:gd name="T38" fmla="*/ 150 w 408"/>
                  <a:gd name="T39" fmla="*/ 56 h 516"/>
                  <a:gd name="T40" fmla="*/ 149 w 408"/>
                  <a:gd name="T41" fmla="*/ 28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516">
                    <a:moveTo>
                      <a:pt x="149" y="312"/>
                    </a:moveTo>
                    <a:cubicBezTo>
                      <a:pt x="149" y="370"/>
                      <a:pt x="147" y="424"/>
                      <a:pt x="150" y="477"/>
                    </a:cubicBezTo>
                    <a:cubicBezTo>
                      <a:pt x="151" y="490"/>
                      <a:pt x="167" y="502"/>
                      <a:pt x="177" y="516"/>
                    </a:cubicBezTo>
                    <a:cubicBezTo>
                      <a:pt x="122" y="516"/>
                      <a:pt x="66" y="516"/>
                      <a:pt x="1" y="516"/>
                    </a:cubicBezTo>
                    <a:cubicBezTo>
                      <a:pt x="54" y="487"/>
                      <a:pt x="36" y="444"/>
                      <a:pt x="36" y="407"/>
                    </a:cubicBezTo>
                    <a:cubicBezTo>
                      <a:pt x="38" y="309"/>
                      <a:pt x="38" y="211"/>
                      <a:pt x="36" y="114"/>
                    </a:cubicBezTo>
                    <a:cubicBezTo>
                      <a:pt x="36" y="77"/>
                      <a:pt x="54" y="33"/>
                      <a:pt x="0" y="5"/>
                    </a:cubicBezTo>
                    <a:cubicBezTo>
                      <a:pt x="16" y="2"/>
                      <a:pt x="23" y="1"/>
                      <a:pt x="29" y="1"/>
                    </a:cubicBezTo>
                    <a:cubicBezTo>
                      <a:pt x="104" y="0"/>
                      <a:pt x="178" y="0"/>
                      <a:pt x="253" y="1"/>
                    </a:cubicBezTo>
                    <a:cubicBezTo>
                      <a:pt x="275" y="1"/>
                      <a:pt x="297" y="5"/>
                      <a:pt x="318" y="11"/>
                    </a:cubicBezTo>
                    <a:cubicBezTo>
                      <a:pt x="375" y="29"/>
                      <a:pt x="400" y="72"/>
                      <a:pt x="404" y="129"/>
                    </a:cubicBezTo>
                    <a:cubicBezTo>
                      <a:pt x="408" y="192"/>
                      <a:pt x="395" y="260"/>
                      <a:pt x="336" y="287"/>
                    </a:cubicBezTo>
                    <a:cubicBezTo>
                      <a:pt x="305" y="301"/>
                      <a:pt x="270" y="307"/>
                      <a:pt x="237" y="311"/>
                    </a:cubicBezTo>
                    <a:cubicBezTo>
                      <a:pt x="209" y="315"/>
                      <a:pt x="180" y="312"/>
                      <a:pt x="149" y="312"/>
                    </a:cubicBezTo>
                    <a:close/>
                    <a:moveTo>
                      <a:pt x="149" y="284"/>
                    </a:moveTo>
                    <a:cubicBezTo>
                      <a:pt x="166" y="284"/>
                      <a:pt x="180" y="284"/>
                      <a:pt x="194" y="284"/>
                    </a:cubicBezTo>
                    <a:cubicBezTo>
                      <a:pt x="245" y="283"/>
                      <a:pt x="270" y="265"/>
                      <a:pt x="281" y="216"/>
                    </a:cubicBezTo>
                    <a:cubicBezTo>
                      <a:pt x="287" y="188"/>
                      <a:pt x="291" y="160"/>
                      <a:pt x="289" y="132"/>
                    </a:cubicBezTo>
                    <a:cubicBezTo>
                      <a:pt x="285" y="54"/>
                      <a:pt x="249" y="25"/>
                      <a:pt x="171" y="33"/>
                    </a:cubicBezTo>
                    <a:cubicBezTo>
                      <a:pt x="163" y="34"/>
                      <a:pt x="150" y="48"/>
                      <a:pt x="150" y="56"/>
                    </a:cubicBezTo>
                    <a:cubicBezTo>
                      <a:pt x="148" y="130"/>
                      <a:pt x="149" y="205"/>
                      <a:pt x="149" y="28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524845" y="186295"/>
                <a:ext cx="144471" cy="155499"/>
              </a:xfrm>
              <a:custGeom>
                <a:avLst/>
                <a:gdLst>
                  <a:gd name="T0" fmla="*/ 0 w 479"/>
                  <a:gd name="T1" fmla="*/ 517 h 518"/>
                  <a:gd name="T2" fmla="*/ 172 w 479"/>
                  <a:gd name="T3" fmla="*/ 99 h 518"/>
                  <a:gd name="T4" fmla="*/ 183 w 479"/>
                  <a:gd name="T5" fmla="*/ 61 h 518"/>
                  <a:gd name="T6" fmla="*/ 161 w 479"/>
                  <a:gd name="T7" fmla="*/ 13 h 518"/>
                  <a:gd name="T8" fmla="*/ 155 w 479"/>
                  <a:gd name="T9" fmla="*/ 0 h 518"/>
                  <a:gd name="T10" fmla="*/ 297 w 479"/>
                  <a:gd name="T11" fmla="*/ 0 h 518"/>
                  <a:gd name="T12" fmla="*/ 479 w 479"/>
                  <a:gd name="T13" fmla="*/ 516 h 518"/>
                  <a:gd name="T14" fmla="*/ 360 w 479"/>
                  <a:gd name="T15" fmla="*/ 516 h 518"/>
                  <a:gd name="T16" fmla="*/ 307 w 479"/>
                  <a:gd name="T17" fmla="*/ 352 h 518"/>
                  <a:gd name="T18" fmla="*/ 278 w 479"/>
                  <a:gd name="T19" fmla="*/ 329 h 518"/>
                  <a:gd name="T20" fmla="*/ 155 w 479"/>
                  <a:gd name="T21" fmla="*/ 329 h 518"/>
                  <a:gd name="T22" fmla="*/ 125 w 479"/>
                  <a:gd name="T23" fmla="*/ 352 h 518"/>
                  <a:gd name="T24" fmla="*/ 88 w 479"/>
                  <a:gd name="T25" fmla="*/ 498 h 518"/>
                  <a:gd name="T26" fmla="*/ 66 w 479"/>
                  <a:gd name="T27" fmla="*/ 518 h 518"/>
                  <a:gd name="T28" fmla="*/ 0 w 479"/>
                  <a:gd name="T29" fmla="*/ 517 h 518"/>
                  <a:gd name="T30" fmla="*/ 221 w 479"/>
                  <a:gd name="T31" fmla="*/ 91 h 518"/>
                  <a:gd name="T32" fmla="*/ 215 w 479"/>
                  <a:gd name="T33" fmla="*/ 91 h 518"/>
                  <a:gd name="T34" fmla="*/ 144 w 479"/>
                  <a:gd name="T35" fmla="*/ 296 h 518"/>
                  <a:gd name="T36" fmla="*/ 289 w 479"/>
                  <a:gd name="T37" fmla="*/ 296 h 518"/>
                  <a:gd name="T38" fmla="*/ 221 w 479"/>
                  <a:gd name="T39" fmla="*/ 9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9" h="518">
                    <a:moveTo>
                      <a:pt x="0" y="517"/>
                    </a:moveTo>
                    <a:cubicBezTo>
                      <a:pt x="58" y="376"/>
                      <a:pt x="115" y="238"/>
                      <a:pt x="172" y="99"/>
                    </a:cubicBezTo>
                    <a:cubicBezTo>
                      <a:pt x="177" y="87"/>
                      <a:pt x="181" y="74"/>
                      <a:pt x="183" y="61"/>
                    </a:cubicBezTo>
                    <a:cubicBezTo>
                      <a:pt x="186" y="41"/>
                      <a:pt x="186" y="21"/>
                      <a:pt x="161" y="13"/>
                    </a:cubicBezTo>
                    <a:cubicBezTo>
                      <a:pt x="159" y="13"/>
                      <a:pt x="158" y="6"/>
                      <a:pt x="155" y="0"/>
                    </a:cubicBezTo>
                    <a:cubicBezTo>
                      <a:pt x="205" y="0"/>
                      <a:pt x="253" y="0"/>
                      <a:pt x="297" y="0"/>
                    </a:cubicBezTo>
                    <a:cubicBezTo>
                      <a:pt x="358" y="173"/>
                      <a:pt x="418" y="344"/>
                      <a:pt x="479" y="516"/>
                    </a:cubicBezTo>
                    <a:cubicBezTo>
                      <a:pt x="442" y="516"/>
                      <a:pt x="401" y="516"/>
                      <a:pt x="360" y="516"/>
                    </a:cubicBezTo>
                    <a:cubicBezTo>
                      <a:pt x="342" y="461"/>
                      <a:pt x="324" y="407"/>
                      <a:pt x="307" y="352"/>
                    </a:cubicBezTo>
                    <a:cubicBezTo>
                      <a:pt x="302" y="336"/>
                      <a:pt x="296" y="329"/>
                      <a:pt x="278" y="329"/>
                    </a:cubicBezTo>
                    <a:cubicBezTo>
                      <a:pt x="237" y="331"/>
                      <a:pt x="196" y="331"/>
                      <a:pt x="155" y="329"/>
                    </a:cubicBezTo>
                    <a:cubicBezTo>
                      <a:pt x="137" y="329"/>
                      <a:pt x="129" y="336"/>
                      <a:pt x="125" y="352"/>
                    </a:cubicBezTo>
                    <a:cubicBezTo>
                      <a:pt x="113" y="400"/>
                      <a:pt x="100" y="449"/>
                      <a:pt x="88" y="498"/>
                    </a:cubicBezTo>
                    <a:cubicBezTo>
                      <a:pt x="85" y="510"/>
                      <a:pt x="81" y="518"/>
                      <a:pt x="66" y="518"/>
                    </a:cubicBezTo>
                    <a:cubicBezTo>
                      <a:pt x="43" y="517"/>
                      <a:pt x="20" y="517"/>
                      <a:pt x="0" y="517"/>
                    </a:cubicBezTo>
                    <a:close/>
                    <a:moveTo>
                      <a:pt x="221" y="91"/>
                    </a:moveTo>
                    <a:cubicBezTo>
                      <a:pt x="219" y="91"/>
                      <a:pt x="217" y="91"/>
                      <a:pt x="215" y="91"/>
                    </a:cubicBezTo>
                    <a:cubicBezTo>
                      <a:pt x="191" y="159"/>
                      <a:pt x="168" y="226"/>
                      <a:pt x="144" y="296"/>
                    </a:cubicBezTo>
                    <a:cubicBezTo>
                      <a:pt x="195" y="296"/>
                      <a:pt x="241" y="296"/>
                      <a:pt x="289" y="296"/>
                    </a:cubicBezTo>
                    <a:cubicBezTo>
                      <a:pt x="266" y="226"/>
                      <a:pt x="244" y="159"/>
                      <a:pt x="221" y="91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8127825" y="186295"/>
                <a:ext cx="111386" cy="154397"/>
              </a:xfrm>
              <a:custGeom>
                <a:avLst/>
                <a:gdLst>
                  <a:gd name="T0" fmla="*/ 0 w 371"/>
                  <a:gd name="T1" fmla="*/ 0 h 516"/>
                  <a:gd name="T2" fmla="*/ 358 w 371"/>
                  <a:gd name="T3" fmla="*/ 0 h 516"/>
                  <a:gd name="T4" fmla="*/ 358 w 371"/>
                  <a:gd name="T5" fmla="*/ 108 h 516"/>
                  <a:gd name="T6" fmla="*/ 328 w 371"/>
                  <a:gd name="T7" fmla="*/ 92 h 516"/>
                  <a:gd name="T8" fmla="*/ 244 w 371"/>
                  <a:gd name="T9" fmla="*/ 30 h 516"/>
                  <a:gd name="T10" fmla="*/ 159 w 371"/>
                  <a:gd name="T11" fmla="*/ 31 h 516"/>
                  <a:gd name="T12" fmla="*/ 140 w 371"/>
                  <a:gd name="T13" fmla="*/ 49 h 516"/>
                  <a:gd name="T14" fmla="*/ 139 w 371"/>
                  <a:gd name="T15" fmla="*/ 220 h 516"/>
                  <a:gd name="T16" fmla="*/ 297 w 371"/>
                  <a:gd name="T17" fmla="*/ 211 h 516"/>
                  <a:gd name="T18" fmla="*/ 297 w 371"/>
                  <a:gd name="T19" fmla="*/ 256 h 516"/>
                  <a:gd name="T20" fmla="*/ 139 w 371"/>
                  <a:gd name="T21" fmla="*/ 247 h 516"/>
                  <a:gd name="T22" fmla="*/ 139 w 371"/>
                  <a:gd name="T23" fmla="*/ 296 h 516"/>
                  <a:gd name="T24" fmla="*/ 139 w 371"/>
                  <a:gd name="T25" fmla="*/ 445 h 516"/>
                  <a:gd name="T26" fmla="*/ 175 w 371"/>
                  <a:gd name="T27" fmla="*/ 485 h 516"/>
                  <a:gd name="T28" fmla="*/ 282 w 371"/>
                  <a:gd name="T29" fmla="*/ 485 h 516"/>
                  <a:gd name="T30" fmla="*/ 328 w 371"/>
                  <a:gd name="T31" fmla="*/ 447 h 516"/>
                  <a:gd name="T32" fmla="*/ 343 w 371"/>
                  <a:gd name="T33" fmla="*/ 400 h 516"/>
                  <a:gd name="T34" fmla="*/ 371 w 371"/>
                  <a:gd name="T35" fmla="*/ 400 h 516"/>
                  <a:gd name="T36" fmla="*/ 371 w 371"/>
                  <a:gd name="T37" fmla="*/ 516 h 516"/>
                  <a:gd name="T38" fmla="*/ 2 w 371"/>
                  <a:gd name="T39" fmla="*/ 516 h 516"/>
                  <a:gd name="T40" fmla="*/ 1 w 371"/>
                  <a:gd name="T41" fmla="*/ 510 h 516"/>
                  <a:gd name="T42" fmla="*/ 28 w 371"/>
                  <a:gd name="T43" fmla="*/ 433 h 516"/>
                  <a:gd name="T44" fmla="*/ 28 w 371"/>
                  <a:gd name="T45" fmla="*/ 65 h 516"/>
                  <a:gd name="T46" fmla="*/ 2 w 371"/>
                  <a:gd name="T47" fmla="*/ 12 h 516"/>
                  <a:gd name="T48" fmla="*/ 0 w 371"/>
                  <a:gd name="T4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1" h="516">
                    <a:moveTo>
                      <a:pt x="0" y="0"/>
                    </a:moveTo>
                    <a:cubicBezTo>
                      <a:pt x="120" y="0"/>
                      <a:pt x="238" y="0"/>
                      <a:pt x="358" y="0"/>
                    </a:cubicBezTo>
                    <a:cubicBezTo>
                      <a:pt x="358" y="36"/>
                      <a:pt x="358" y="72"/>
                      <a:pt x="358" y="108"/>
                    </a:cubicBezTo>
                    <a:cubicBezTo>
                      <a:pt x="341" y="114"/>
                      <a:pt x="333" y="109"/>
                      <a:pt x="328" y="92"/>
                    </a:cubicBezTo>
                    <a:cubicBezTo>
                      <a:pt x="313" y="40"/>
                      <a:pt x="298" y="30"/>
                      <a:pt x="244" y="30"/>
                    </a:cubicBezTo>
                    <a:cubicBezTo>
                      <a:pt x="216" y="30"/>
                      <a:pt x="187" y="29"/>
                      <a:pt x="159" y="31"/>
                    </a:cubicBezTo>
                    <a:cubicBezTo>
                      <a:pt x="152" y="32"/>
                      <a:pt x="140" y="42"/>
                      <a:pt x="140" y="49"/>
                    </a:cubicBezTo>
                    <a:cubicBezTo>
                      <a:pt x="139" y="104"/>
                      <a:pt x="139" y="159"/>
                      <a:pt x="139" y="220"/>
                    </a:cubicBezTo>
                    <a:cubicBezTo>
                      <a:pt x="193" y="217"/>
                      <a:pt x="244" y="214"/>
                      <a:pt x="297" y="211"/>
                    </a:cubicBezTo>
                    <a:cubicBezTo>
                      <a:pt x="297" y="224"/>
                      <a:pt x="297" y="241"/>
                      <a:pt x="297" y="256"/>
                    </a:cubicBezTo>
                    <a:cubicBezTo>
                      <a:pt x="247" y="253"/>
                      <a:pt x="195" y="250"/>
                      <a:pt x="139" y="247"/>
                    </a:cubicBezTo>
                    <a:cubicBezTo>
                      <a:pt x="139" y="266"/>
                      <a:pt x="139" y="281"/>
                      <a:pt x="139" y="296"/>
                    </a:cubicBezTo>
                    <a:cubicBezTo>
                      <a:pt x="139" y="346"/>
                      <a:pt x="140" y="395"/>
                      <a:pt x="139" y="445"/>
                    </a:cubicBezTo>
                    <a:cubicBezTo>
                      <a:pt x="138" y="472"/>
                      <a:pt x="152" y="484"/>
                      <a:pt x="175" y="485"/>
                    </a:cubicBezTo>
                    <a:cubicBezTo>
                      <a:pt x="210" y="487"/>
                      <a:pt x="246" y="487"/>
                      <a:pt x="282" y="485"/>
                    </a:cubicBezTo>
                    <a:cubicBezTo>
                      <a:pt x="305" y="484"/>
                      <a:pt x="321" y="470"/>
                      <a:pt x="328" y="447"/>
                    </a:cubicBezTo>
                    <a:cubicBezTo>
                      <a:pt x="333" y="431"/>
                      <a:pt x="338" y="416"/>
                      <a:pt x="343" y="400"/>
                    </a:cubicBezTo>
                    <a:cubicBezTo>
                      <a:pt x="352" y="400"/>
                      <a:pt x="361" y="400"/>
                      <a:pt x="371" y="400"/>
                    </a:cubicBezTo>
                    <a:cubicBezTo>
                      <a:pt x="371" y="439"/>
                      <a:pt x="371" y="477"/>
                      <a:pt x="371" y="516"/>
                    </a:cubicBezTo>
                    <a:cubicBezTo>
                      <a:pt x="247" y="516"/>
                      <a:pt x="124" y="516"/>
                      <a:pt x="2" y="516"/>
                    </a:cubicBezTo>
                    <a:cubicBezTo>
                      <a:pt x="2" y="513"/>
                      <a:pt x="0" y="510"/>
                      <a:pt x="1" y="510"/>
                    </a:cubicBezTo>
                    <a:cubicBezTo>
                      <a:pt x="31" y="492"/>
                      <a:pt x="28" y="462"/>
                      <a:pt x="28" y="433"/>
                    </a:cubicBezTo>
                    <a:cubicBezTo>
                      <a:pt x="27" y="311"/>
                      <a:pt x="27" y="188"/>
                      <a:pt x="28" y="65"/>
                    </a:cubicBezTo>
                    <a:cubicBezTo>
                      <a:pt x="28" y="43"/>
                      <a:pt x="28" y="22"/>
                      <a:pt x="2" y="12"/>
                    </a:cubicBezTo>
                    <a:cubicBezTo>
                      <a:pt x="1" y="12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7841088" y="181882"/>
                <a:ext cx="129032" cy="163219"/>
              </a:xfrm>
              <a:custGeom>
                <a:avLst/>
                <a:gdLst>
                  <a:gd name="T0" fmla="*/ 413 w 430"/>
                  <a:gd name="T1" fmla="*/ 130 h 544"/>
                  <a:gd name="T2" fmla="*/ 376 w 430"/>
                  <a:gd name="T3" fmla="*/ 110 h 544"/>
                  <a:gd name="T4" fmla="*/ 283 w 430"/>
                  <a:gd name="T5" fmla="*/ 37 h 544"/>
                  <a:gd name="T6" fmla="*/ 157 w 430"/>
                  <a:gd name="T7" fmla="*/ 92 h 544"/>
                  <a:gd name="T8" fmla="*/ 132 w 430"/>
                  <a:gd name="T9" fmla="*/ 175 h 544"/>
                  <a:gd name="T10" fmla="*/ 146 w 430"/>
                  <a:gd name="T11" fmla="*/ 403 h 544"/>
                  <a:gd name="T12" fmla="*/ 309 w 430"/>
                  <a:gd name="T13" fmla="*/ 494 h 544"/>
                  <a:gd name="T14" fmla="*/ 418 w 430"/>
                  <a:gd name="T15" fmla="*/ 471 h 544"/>
                  <a:gd name="T16" fmla="*/ 430 w 430"/>
                  <a:gd name="T17" fmla="*/ 493 h 544"/>
                  <a:gd name="T18" fmla="*/ 306 w 430"/>
                  <a:gd name="T19" fmla="*/ 537 h 544"/>
                  <a:gd name="T20" fmla="*/ 137 w 430"/>
                  <a:gd name="T21" fmla="*/ 521 h 544"/>
                  <a:gd name="T22" fmla="*/ 21 w 430"/>
                  <a:gd name="T23" fmla="*/ 387 h 544"/>
                  <a:gd name="T24" fmla="*/ 23 w 430"/>
                  <a:gd name="T25" fmla="*/ 157 h 544"/>
                  <a:gd name="T26" fmla="*/ 195 w 430"/>
                  <a:gd name="T27" fmla="*/ 9 h 544"/>
                  <a:gd name="T28" fmla="*/ 393 w 430"/>
                  <a:gd name="T29" fmla="*/ 20 h 544"/>
                  <a:gd name="T30" fmla="*/ 413 w 430"/>
                  <a:gd name="T31" fmla="*/ 44 h 544"/>
                  <a:gd name="T32" fmla="*/ 413 w 430"/>
                  <a:gd name="T33" fmla="*/ 13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0" h="544">
                    <a:moveTo>
                      <a:pt x="413" y="130"/>
                    </a:moveTo>
                    <a:cubicBezTo>
                      <a:pt x="390" y="137"/>
                      <a:pt x="381" y="130"/>
                      <a:pt x="376" y="110"/>
                    </a:cubicBezTo>
                    <a:cubicBezTo>
                      <a:pt x="364" y="59"/>
                      <a:pt x="336" y="39"/>
                      <a:pt x="283" y="37"/>
                    </a:cubicBezTo>
                    <a:cubicBezTo>
                      <a:pt x="231" y="34"/>
                      <a:pt x="183" y="43"/>
                      <a:pt x="157" y="92"/>
                    </a:cubicBezTo>
                    <a:cubicBezTo>
                      <a:pt x="144" y="118"/>
                      <a:pt x="137" y="147"/>
                      <a:pt x="132" y="175"/>
                    </a:cubicBezTo>
                    <a:cubicBezTo>
                      <a:pt x="120" y="252"/>
                      <a:pt x="121" y="329"/>
                      <a:pt x="146" y="403"/>
                    </a:cubicBezTo>
                    <a:cubicBezTo>
                      <a:pt x="170" y="474"/>
                      <a:pt x="233" y="505"/>
                      <a:pt x="309" y="494"/>
                    </a:cubicBezTo>
                    <a:cubicBezTo>
                      <a:pt x="345" y="488"/>
                      <a:pt x="380" y="479"/>
                      <a:pt x="418" y="471"/>
                    </a:cubicBezTo>
                    <a:cubicBezTo>
                      <a:pt x="420" y="475"/>
                      <a:pt x="424" y="483"/>
                      <a:pt x="430" y="493"/>
                    </a:cubicBezTo>
                    <a:cubicBezTo>
                      <a:pt x="392" y="520"/>
                      <a:pt x="350" y="532"/>
                      <a:pt x="306" y="537"/>
                    </a:cubicBezTo>
                    <a:cubicBezTo>
                      <a:pt x="249" y="544"/>
                      <a:pt x="191" y="544"/>
                      <a:pt x="137" y="521"/>
                    </a:cubicBezTo>
                    <a:cubicBezTo>
                      <a:pt x="76" y="496"/>
                      <a:pt x="38" y="449"/>
                      <a:pt x="21" y="387"/>
                    </a:cubicBezTo>
                    <a:cubicBezTo>
                      <a:pt x="0" y="311"/>
                      <a:pt x="1" y="234"/>
                      <a:pt x="23" y="157"/>
                    </a:cubicBezTo>
                    <a:cubicBezTo>
                      <a:pt x="49" y="71"/>
                      <a:pt x="108" y="21"/>
                      <a:pt x="195" y="9"/>
                    </a:cubicBezTo>
                    <a:cubicBezTo>
                      <a:pt x="261" y="0"/>
                      <a:pt x="328" y="1"/>
                      <a:pt x="393" y="20"/>
                    </a:cubicBezTo>
                    <a:cubicBezTo>
                      <a:pt x="408" y="24"/>
                      <a:pt x="414" y="29"/>
                      <a:pt x="413" y="44"/>
                    </a:cubicBezTo>
                    <a:cubicBezTo>
                      <a:pt x="412" y="73"/>
                      <a:pt x="413" y="101"/>
                      <a:pt x="413" y="13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8854593" y="186295"/>
                <a:ext cx="51833" cy="154397"/>
              </a:xfrm>
              <a:custGeom>
                <a:avLst/>
                <a:gdLst>
                  <a:gd name="T0" fmla="*/ 0 w 174"/>
                  <a:gd name="T1" fmla="*/ 0 h 514"/>
                  <a:gd name="T2" fmla="*/ 168 w 174"/>
                  <a:gd name="T3" fmla="*/ 0 h 514"/>
                  <a:gd name="T4" fmla="*/ 169 w 174"/>
                  <a:gd name="T5" fmla="*/ 9 h 514"/>
                  <a:gd name="T6" fmla="*/ 142 w 174"/>
                  <a:gd name="T7" fmla="*/ 75 h 514"/>
                  <a:gd name="T8" fmla="*/ 142 w 174"/>
                  <a:gd name="T9" fmla="*/ 443 h 514"/>
                  <a:gd name="T10" fmla="*/ 174 w 174"/>
                  <a:gd name="T11" fmla="*/ 508 h 514"/>
                  <a:gd name="T12" fmla="*/ 169 w 174"/>
                  <a:gd name="T13" fmla="*/ 514 h 514"/>
                  <a:gd name="T14" fmla="*/ 4 w 174"/>
                  <a:gd name="T15" fmla="*/ 514 h 514"/>
                  <a:gd name="T16" fmla="*/ 4 w 174"/>
                  <a:gd name="T17" fmla="*/ 508 h 514"/>
                  <a:gd name="T18" fmla="*/ 30 w 174"/>
                  <a:gd name="T19" fmla="*/ 449 h 514"/>
                  <a:gd name="T20" fmla="*/ 30 w 174"/>
                  <a:gd name="T21" fmla="*/ 57 h 514"/>
                  <a:gd name="T22" fmla="*/ 7 w 174"/>
                  <a:gd name="T23" fmla="*/ 13 h 514"/>
                  <a:gd name="T24" fmla="*/ 0 w 174"/>
                  <a:gd name="T25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514">
                    <a:moveTo>
                      <a:pt x="0" y="0"/>
                    </a:moveTo>
                    <a:cubicBezTo>
                      <a:pt x="59" y="0"/>
                      <a:pt x="113" y="0"/>
                      <a:pt x="168" y="0"/>
                    </a:cubicBezTo>
                    <a:cubicBezTo>
                      <a:pt x="168" y="4"/>
                      <a:pt x="169" y="8"/>
                      <a:pt x="169" y="9"/>
                    </a:cubicBezTo>
                    <a:cubicBezTo>
                      <a:pt x="141" y="23"/>
                      <a:pt x="142" y="48"/>
                      <a:pt x="142" y="75"/>
                    </a:cubicBezTo>
                    <a:cubicBezTo>
                      <a:pt x="142" y="197"/>
                      <a:pt x="142" y="320"/>
                      <a:pt x="142" y="443"/>
                    </a:cubicBezTo>
                    <a:cubicBezTo>
                      <a:pt x="142" y="468"/>
                      <a:pt x="135" y="497"/>
                      <a:pt x="174" y="508"/>
                    </a:cubicBezTo>
                    <a:cubicBezTo>
                      <a:pt x="172" y="510"/>
                      <a:pt x="171" y="512"/>
                      <a:pt x="169" y="514"/>
                    </a:cubicBezTo>
                    <a:cubicBezTo>
                      <a:pt x="114" y="514"/>
                      <a:pt x="59" y="514"/>
                      <a:pt x="4" y="514"/>
                    </a:cubicBezTo>
                    <a:cubicBezTo>
                      <a:pt x="4" y="511"/>
                      <a:pt x="3" y="508"/>
                      <a:pt x="4" y="508"/>
                    </a:cubicBezTo>
                    <a:cubicBezTo>
                      <a:pt x="31" y="496"/>
                      <a:pt x="31" y="473"/>
                      <a:pt x="30" y="449"/>
                    </a:cubicBezTo>
                    <a:cubicBezTo>
                      <a:pt x="30" y="318"/>
                      <a:pt x="30" y="188"/>
                      <a:pt x="30" y="57"/>
                    </a:cubicBezTo>
                    <a:cubicBezTo>
                      <a:pt x="30" y="37"/>
                      <a:pt x="30" y="19"/>
                      <a:pt x="7" y="13"/>
                    </a:cubicBezTo>
                    <a:cubicBezTo>
                      <a:pt x="5" y="13"/>
                      <a:pt x="4" y="7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8900913" y="185190"/>
                <a:ext cx="97049" cy="158807"/>
              </a:xfrm>
              <a:custGeom>
                <a:avLst/>
                <a:gdLst>
                  <a:gd name="T0" fmla="*/ 280 w 324"/>
                  <a:gd name="T1" fmla="*/ 0 h 526"/>
                  <a:gd name="T2" fmla="*/ 97 w 324"/>
                  <a:gd name="T3" fmla="*/ 183 h 526"/>
                  <a:gd name="T4" fmla="*/ 96 w 324"/>
                  <a:gd name="T5" fmla="*/ 213 h 526"/>
                  <a:gd name="T6" fmla="*/ 324 w 324"/>
                  <a:gd name="T7" fmla="*/ 519 h 526"/>
                  <a:gd name="T8" fmla="*/ 219 w 324"/>
                  <a:gd name="T9" fmla="*/ 520 h 526"/>
                  <a:gd name="T10" fmla="*/ 135 w 324"/>
                  <a:gd name="T11" fmla="*/ 470 h 526"/>
                  <a:gd name="T12" fmla="*/ 12 w 324"/>
                  <a:gd name="T13" fmla="*/ 271 h 526"/>
                  <a:gd name="T14" fmla="*/ 14 w 324"/>
                  <a:gd name="T15" fmla="*/ 226 h 526"/>
                  <a:gd name="T16" fmla="*/ 168 w 324"/>
                  <a:gd name="T17" fmla="*/ 14 h 526"/>
                  <a:gd name="T18" fmla="*/ 185 w 324"/>
                  <a:gd name="T19" fmla="*/ 1 h 526"/>
                  <a:gd name="T20" fmla="*/ 280 w 324"/>
                  <a:gd name="T2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4" h="526">
                    <a:moveTo>
                      <a:pt x="280" y="0"/>
                    </a:moveTo>
                    <a:cubicBezTo>
                      <a:pt x="219" y="62"/>
                      <a:pt x="158" y="123"/>
                      <a:pt x="97" y="183"/>
                    </a:cubicBezTo>
                    <a:cubicBezTo>
                      <a:pt x="87" y="194"/>
                      <a:pt x="88" y="201"/>
                      <a:pt x="96" y="213"/>
                    </a:cubicBezTo>
                    <a:cubicBezTo>
                      <a:pt x="172" y="314"/>
                      <a:pt x="248" y="417"/>
                      <a:pt x="324" y="519"/>
                    </a:cubicBezTo>
                    <a:cubicBezTo>
                      <a:pt x="292" y="519"/>
                      <a:pt x="255" y="516"/>
                      <a:pt x="219" y="520"/>
                    </a:cubicBezTo>
                    <a:cubicBezTo>
                      <a:pt x="175" y="526"/>
                      <a:pt x="155" y="508"/>
                      <a:pt x="135" y="470"/>
                    </a:cubicBezTo>
                    <a:cubicBezTo>
                      <a:pt x="99" y="401"/>
                      <a:pt x="54" y="337"/>
                      <a:pt x="12" y="271"/>
                    </a:cubicBezTo>
                    <a:cubicBezTo>
                      <a:pt x="1" y="254"/>
                      <a:pt x="0" y="244"/>
                      <a:pt x="14" y="226"/>
                    </a:cubicBezTo>
                    <a:cubicBezTo>
                      <a:pt x="67" y="157"/>
                      <a:pt x="117" y="85"/>
                      <a:pt x="168" y="14"/>
                    </a:cubicBezTo>
                    <a:cubicBezTo>
                      <a:pt x="172" y="8"/>
                      <a:pt x="179" y="1"/>
                      <a:pt x="185" y="1"/>
                    </a:cubicBezTo>
                    <a:cubicBezTo>
                      <a:pt x="218" y="0"/>
                      <a:pt x="250" y="0"/>
                      <a:pt x="28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961" tIns="76961" rIns="76961" bIns="7696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>
                  <a:solidFill>
                    <a:srgbClr val="80889C"/>
                  </a:solidFill>
                </a:endParaRP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7856107" y="384289"/>
                <a:ext cx="1156874" cy="0"/>
              </a:xfrm>
              <a:prstGeom prst="line">
                <a:avLst/>
              </a:prstGeom>
              <a:grpFill/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7463677" y="263570"/>
              <a:ext cx="300713" cy="288306"/>
            </a:xfrm>
            <a:custGeom>
              <a:avLst/>
              <a:gdLst/>
              <a:ahLst/>
              <a:cxnLst/>
              <a:rect l="l" t="t" r="r" b="b"/>
              <a:pathLst>
                <a:path w="1335988" h="1280868">
                  <a:moveTo>
                    <a:pt x="1263370" y="305795"/>
                  </a:moveTo>
                  <a:cubicBezTo>
                    <a:pt x="1375128" y="511383"/>
                    <a:pt x="1367145" y="827775"/>
                    <a:pt x="1174230" y="1048047"/>
                  </a:cubicBezTo>
                  <a:cubicBezTo>
                    <a:pt x="983975" y="1265650"/>
                    <a:pt x="689945" y="1340409"/>
                    <a:pt x="418533" y="1230940"/>
                  </a:cubicBezTo>
                  <a:cubicBezTo>
                    <a:pt x="147121" y="1121472"/>
                    <a:pt x="-12533" y="862484"/>
                    <a:pt x="772" y="568787"/>
                  </a:cubicBezTo>
                  <a:cubicBezTo>
                    <a:pt x="26050" y="582137"/>
                    <a:pt x="49998" y="592817"/>
                    <a:pt x="72616" y="606167"/>
                  </a:cubicBezTo>
                  <a:cubicBezTo>
                    <a:pt x="175061" y="666241"/>
                    <a:pt x="278836" y="724981"/>
                    <a:pt x="381281" y="785055"/>
                  </a:cubicBezTo>
                  <a:cubicBezTo>
                    <a:pt x="399907" y="797070"/>
                    <a:pt x="413212" y="795735"/>
                    <a:pt x="431838" y="785055"/>
                  </a:cubicBezTo>
                  <a:cubicBezTo>
                    <a:pt x="624753" y="672916"/>
                    <a:pt x="818999" y="560777"/>
                    <a:pt x="1013245" y="448639"/>
                  </a:cubicBezTo>
                  <a:cubicBezTo>
                    <a:pt x="1095733" y="401914"/>
                    <a:pt x="1178221" y="353855"/>
                    <a:pt x="1263370" y="305795"/>
                  </a:cubicBezTo>
                  <a:close/>
                  <a:moveTo>
                    <a:pt x="1183709" y="188682"/>
                  </a:moveTo>
                  <a:cubicBezTo>
                    <a:pt x="1191373" y="189512"/>
                    <a:pt x="1198038" y="194493"/>
                    <a:pt x="1204036" y="205783"/>
                  </a:cubicBezTo>
                  <a:cubicBezTo>
                    <a:pt x="1209367" y="216410"/>
                    <a:pt x="1217365" y="224379"/>
                    <a:pt x="1228028" y="237662"/>
                  </a:cubicBezTo>
                  <a:cubicBezTo>
                    <a:pt x="1168047" y="272197"/>
                    <a:pt x="1109399" y="306732"/>
                    <a:pt x="1050751" y="339939"/>
                  </a:cubicBezTo>
                  <a:cubicBezTo>
                    <a:pt x="844149" y="458155"/>
                    <a:pt x="637548" y="576371"/>
                    <a:pt x="430946" y="695915"/>
                  </a:cubicBezTo>
                  <a:cubicBezTo>
                    <a:pt x="409620" y="707869"/>
                    <a:pt x="394958" y="705213"/>
                    <a:pt x="376297" y="694586"/>
                  </a:cubicBezTo>
                  <a:cubicBezTo>
                    <a:pt x="261666" y="629501"/>
                    <a:pt x="148369" y="563088"/>
                    <a:pt x="33738" y="498003"/>
                  </a:cubicBezTo>
                  <a:cubicBezTo>
                    <a:pt x="15078" y="488705"/>
                    <a:pt x="7080" y="478079"/>
                    <a:pt x="15078" y="456826"/>
                  </a:cubicBezTo>
                  <a:cubicBezTo>
                    <a:pt x="20409" y="443544"/>
                    <a:pt x="23075" y="428933"/>
                    <a:pt x="27074" y="411665"/>
                  </a:cubicBezTo>
                  <a:cubicBezTo>
                    <a:pt x="145703" y="479407"/>
                    <a:pt x="260333" y="545820"/>
                    <a:pt x="373631" y="610906"/>
                  </a:cubicBezTo>
                  <a:cubicBezTo>
                    <a:pt x="394958" y="622860"/>
                    <a:pt x="410953" y="625516"/>
                    <a:pt x="434945" y="612234"/>
                  </a:cubicBezTo>
                  <a:cubicBezTo>
                    <a:pt x="674869" y="472766"/>
                    <a:pt x="916127" y="334626"/>
                    <a:pt x="1157384" y="196486"/>
                  </a:cubicBezTo>
                  <a:cubicBezTo>
                    <a:pt x="1167381" y="191172"/>
                    <a:pt x="1176045" y="187852"/>
                    <a:pt x="1183709" y="188682"/>
                  </a:cubicBezTo>
                  <a:close/>
                  <a:moveTo>
                    <a:pt x="1081992" y="82295"/>
                  </a:moveTo>
                  <a:cubicBezTo>
                    <a:pt x="1095127" y="85806"/>
                    <a:pt x="1106433" y="99847"/>
                    <a:pt x="1125055" y="126593"/>
                  </a:cubicBezTo>
                  <a:cubicBezTo>
                    <a:pt x="1049237" y="170724"/>
                    <a:pt x="973418" y="214855"/>
                    <a:pt x="897600" y="258986"/>
                  </a:cubicBezTo>
                  <a:cubicBezTo>
                    <a:pt x="745963" y="347248"/>
                    <a:pt x="595657" y="432835"/>
                    <a:pt x="445350" y="521097"/>
                  </a:cubicBezTo>
                  <a:cubicBezTo>
                    <a:pt x="417417" y="537144"/>
                    <a:pt x="396135" y="541156"/>
                    <a:pt x="368202" y="523771"/>
                  </a:cubicBezTo>
                  <a:cubicBezTo>
                    <a:pt x="280412" y="470279"/>
                    <a:pt x="191292" y="420799"/>
                    <a:pt x="102172" y="368645"/>
                  </a:cubicBezTo>
                  <a:cubicBezTo>
                    <a:pt x="46306" y="336550"/>
                    <a:pt x="46306" y="336550"/>
                    <a:pt x="87541" y="279045"/>
                  </a:cubicBezTo>
                  <a:cubicBezTo>
                    <a:pt x="185971" y="335212"/>
                    <a:pt x="283072" y="391379"/>
                    <a:pt x="381503" y="446208"/>
                  </a:cubicBezTo>
                  <a:cubicBezTo>
                    <a:pt x="393474" y="452894"/>
                    <a:pt x="413427" y="454232"/>
                    <a:pt x="424068" y="448883"/>
                  </a:cubicBezTo>
                  <a:cubicBezTo>
                    <a:pt x="600977" y="348585"/>
                    <a:pt x="776557" y="246950"/>
                    <a:pt x="952136" y="145316"/>
                  </a:cubicBezTo>
                  <a:cubicBezTo>
                    <a:pt x="977409" y="130605"/>
                    <a:pt x="1002682" y="117232"/>
                    <a:pt x="1027954" y="101185"/>
                  </a:cubicBezTo>
                  <a:cubicBezTo>
                    <a:pt x="1053892" y="85806"/>
                    <a:pt x="1068856" y="78785"/>
                    <a:pt x="1081992" y="82295"/>
                  </a:cubicBezTo>
                  <a:close/>
                  <a:moveTo>
                    <a:pt x="921494" y="324"/>
                  </a:moveTo>
                  <a:cubicBezTo>
                    <a:pt x="950356" y="-2859"/>
                    <a:pt x="971551" y="18107"/>
                    <a:pt x="1002470" y="30088"/>
                  </a:cubicBezTo>
                  <a:cubicBezTo>
                    <a:pt x="930658" y="71354"/>
                    <a:pt x="865495" y="108627"/>
                    <a:pt x="799002" y="147230"/>
                  </a:cubicBezTo>
                  <a:cubicBezTo>
                    <a:pt x="675325" y="217782"/>
                    <a:pt x="552978" y="289665"/>
                    <a:pt x="427972" y="360217"/>
                  </a:cubicBezTo>
                  <a:cubicBezTo>
                    <a:pt x="416003" y="366873"/>
                    <a:pt x="396055" y="369535"/>
                    <a:pt x="384086" y="364210"/>
                  </a:cubicBezTo>
                  <a:cubicBezTo>
                    <a:pt x="297646" y="316289"/>
                    <a:pt x="212535" y="265704"/>
                    <a:pt x="124764" y="213789"/>
                  </a:cubicBezTo>
                  <a:cubicBezTo>
                    <a:pt x="140722" y="195152"/>
                    <a:pt x="156681" y="177847"/>
                    <a:pt x="171309" y="160542"/>
                  </a:cubicBezTo>
                  <a:cubicBezTo>
                    <a:pt x="239132" y="199146"/>
                    <a:pt x="304295" y="235087"/>
                    <a:pt x="366798" y="273691"/>
                  </a:cubicBezTo>
                  <a:cubicBezTo>
                    <a:pt x="392065" y="289665"/>
                    <a:pt x="412013" y="289665"/>
                    <a:pt x="438610" y="275022"/>
                  </a:cubicBezTo>
                  <a:cubicBezTo>
                    <a:pt x="588884" y="187165"/>
                    <a:pt x="740488" y="103302"/>
                    <a:pt x="889432" y="12783"/>
                  </a:cubicBezTo>
                  <a:cubicBezTo>
                    <a:pt x="901401" y="5128"/>
                    <a:pt x="911873" y="1385"/>
                    <a:pt x="921494" y="324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4BAA46"/>
                </a:gs>
                <a:gs pos="1000">
                  <a:srgbClr val="00A249"/>
                </a:gs>
                <a:gs pos="26000">
                  <a:srgbClr val="5BB448"/>
                </a:gs>
                <a:gs pos="14000">
                  <a:srgbClr val="48AC46"/>
                </a:gs>
                <a:gs pos="44000">
                  <a:srgbClr val="7BC04A"/>
                </a:gs>
                <a:gs pos="62000">
                  <a:srgbClr val="009242"/>
                </a:gs>
                <a:gs pos="72000">
                  <a:schemeClr val="accent4"/>
                </a:gs>
                <a:gs pos="70000">
                  <a:srgbClr val="006C3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961" tIns="76961" rIns="76961" bIns="7696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8088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97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56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8290" y="240770"/>
            <a:ext cx="8601961" cy="34714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5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tags" Target="../tags/tag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openxmlformats.org/officeDocument/2006/relationships/tags" Target="../tags/tag6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2.vml"/><Relationship Id="rId11" Type="http://schemas.openxmlformats.org/officeDocument/2006/relationships/tags" Target="../tags/tag11.xml"/><Relationship Id="rId5" Type="http://schemas.openxmlformats.org/officeDocument/2006/relationships/theme" Target="../theme/theme2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9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3.vml"/><Relationship Id="rId12" Type="http://schemas.openxmlformats.org/officeDocument/2006/relationships/tags" Target="../tags/tag17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emf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14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4.vml"/><Relationship Id="rId11" Type="http://schemas.openxmlformats.org/officeDocument/2006/relationships/tags" Target="../tags/tag24.xml"/><Relationship Id="rId5" Type="http://schemas.openxmlformats.org/officeDocument/2006/relationships/theme" Target="../theme/theme4.xml"/><Relationship Id="rId15" Type="http://schemas.openxmlformats.org/officeDocument/2006/relationships/image" Target="../media/image2.png"/><Relationship Id="rId10" Type="http://schemas.openxmlformats.org/officeDocument/2006/relationships/tags" Target="../tags/tag23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2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slideLayout" Target="../slideLayouts/slideLayout18.xml"/><Relationship Id="rId7" Type="http://schemas.openxmlformats.org/officeDocument/2006/relationships/vmlDrawing" Target="../drawings/vmlDrawing5.vml"/><Relationship Id="rId12" Type="http://schemas.openxmlformats.org/officeDocument/2006/relationships/tags" Target="../tags/tag30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5.xml"/><Relationship Id="rId11" Type="http://schemas.openxmlformats.org/officeDocument/2006/relationships/tags" Target="../tags/tag29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emf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27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vmlDrawing" Target="../drawings/vmlDrawing6.vml"/><Relationship Id="rId7" Type="http://schemas.openxmlformats.org/officeDocument/2006/relationships/tags" Target="../tags/tag36.xml"/><Relationship Id="rId12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35.xml"/><Relationship Id="rId11" Type="http://schemas.openxmlformats.org/officeDocument/2006/relationships/image" Target="../media/image1.emf"/><Relationship Id="rId5" Type="http://schemas.openxmlformats.org/officeDocument/2006/relationships/tags" Target="../tags/tag34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vmlDrawing" Target="../drawings/vmlDrawing7.vml"/><Relationship Id="rId7" Type="http://schemas.openxmlformats.org/officeDocument/2006/relationships/tags" Target="../tags/tag42.xml"/><Relationship Id="rId12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41.xml"/><Relationship Id="rId11" Type="http://schemas.openxmlformats.org/officeDocument/2006/relationships/image" Target="../media/image1.emf"/><Relationship Id="rId5" Type="http://schemas.openxmlformats.org/officeDocument/2006/relationships/tags" Target="../tags/tag40.xml"/><Relationship Id="rId10" Type="http://schemas.openxmlformats.org/officeDocument/2006/relationships/oleObject" Target="../embeddings/oleObject7.bin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vmlDrawing" Target="../drawings/vmlDrawing8.vml"/><Relationship Id="rId7" Type="http://schemas.openxmlformats.org/officeDocument/2006/relationships/tags" Target="../tags/tag48.xml"/><Relationship Id="rId12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47.xml"/><Relationship Id="rId11" Type="http://schemas.openxmlformats.org/officeDocument/2006/relationships/image" Target="../media/image1.emf"/><Relationship Id="rId5" Type="http://schemas.openxmlformats.org/officeDocument/2006/relationships/tags" Target="../tags/tag46.xml"/><Relationship Id="rId10" Type="http://schemas.openxmlformats.org/officeDocument/2006/relationships/oleObject" Target="../embeddings/oleObject8.bin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5844539"/>
              </p:ext>
            </p:extLst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7" name="think-cell Slide" r:id="rId11" imgW="416" imgH="416" progId="TCLayout.ActiveDocument.1">
                  <p:embed/>
                </p:oleObj>
              </mc:Choice>
              <mc:Fallback>
                <p:oleObj name="think-cell Slide" r:id="rId11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121492" y="236108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488" y="2294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1" y="5540386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41163"/>
            <a:ext cx="1985020" cy="531012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1" y="696004"/>
            <a:ext cx="8886445" cy="38873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err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8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6" name="think-cell Slide" r:id="rId13" imgW="416" imgH="416" progId="TCLayout.ActiveDocument.1">
                  <p:embed/>
                </p:oleObj>
              </mc:Choice>
              <mc:Fallback>
                <p:oleObj name="think-cell Slide" r:id="rId1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121492" y="236108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2294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1" y="5540386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41163"/>
            <a:ext cx="1985020" cy="531012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1" y="696004"/>
            <a:ext cx="8886445" cy="38873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err="1">
              <a:solidFill>
                <a:srgbClr val="FFC000"/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79" r:id="rId2"/>
    <p:sldLayoutId id="2147483989" r:id="rId3"/>
    <p:sldLayoutId id="214748399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641254475"/>
              </p:ext>
            </p:extLst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410192" y="246444"/>
            <a:ext cx="704212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488" y="22947"/>
            <a:ext cx="7758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563082" y="5437188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991" y="277813"/>
            <a:ext cx="937098" cy="2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60" r:id="rId2"/>
    <p:sldLayoutId id="2147483961" r:id="rId3"/>
    <p:sldLayoutId id="2147483962" r:id="rId4"/>
    <p:sldLayoutId id="214748397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62118025"/>
              </p:ext>
            </p:extLst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" name="think-cell Slide" r:id="rId13" imgW="416" imgH="416" progId="TCLayout.ActiveDocument.1">
                  <p:embed/>
                </p:oleObj>
              </mc:Choice>
              <mc:Fallback>
                <p:oleObj name="think-cell Slide" r:id="rId1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410192" y="246444"/>
            <a:ext cx="704212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22947"/>
            <a:ext cx="7758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563082" y="5437188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991" y="277813"/>
            <a:ext cx="937098" cy="2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3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7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5813118"/>
              </p:ext>
            </p:extLst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410192" y="246444"/>
            <a:ext cx="704212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488" y="22947"/>
            <a:ext cx="7758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563082" y="5437188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991" y="277813"/>
            <a:ext cx="937098" cy="2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2" r:id="rId2"/>
    <p:sldLayoutId id="2147483973" r:id="rId3"/>
    <p:sldLayoutId id="2147483974" r:id="rId4"/>
    <p:sldLayoutId id="21474839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12111772"/>
              </p:ext>
            </p:extLst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0" name="think-cell Slide" r:id="rId10" imgW="416" imgH="416" progId="TCLayout.ActiveDocument.1">
                  <p:embed/>
                </p:oleObj>
              </mc:Choice>
              <mc:Fallback>
                <p:oleObj name="think-cell Slide" r:id="rId10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21492" y="236108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488" y="2294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1" y="5540386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41163"/>
            <a:ext cx="1985020" cy="531012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1" y="696004"/>
            <a:ext cx="8886445" cy="38873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err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0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75629194"/>
              </p:ext>
            </p:extLst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4" name="think-cell Slide" r:id="rId10" imgW="416" imgH="416" progId="TCLayout.ActiveDocument.1">
                  <p:embed/>
                </p:oleObj>
              </mc:Choice>
              <mc:Fallback>
                <p:oleObj name="think-cell Slide" r:id="rId10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21492" y="236108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488" y="2294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1" y="5540386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41163"/>
            <a:ext cx="1985020" cy="531012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1" y="696004"/>
            <a:ext cx="8886445" cy="38873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err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45648440"/>
              </p:ext>
            </p:extLst>
          </p:nvPr>
        </p:nvGraphicFramePr>
        <p:xfrm>
          <a:off x="1590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8" name="think-cell Slide" r:id="rId10" imgW="416" imgH="416" progId="TCLayout.ActiveDocument.1">
                  <p:embed/>
                </p:oleObj>
              </mc:Choice>
              <mc:Fallback>
                <p:oleObj name="think-cell Slide" r:id="rId10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1482155" y="1658889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21492" y="236108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488" y="2294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490" y="71702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82155" y="878713"/>
            <a:ext cx="4350892" cy="511570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1" y="5540386"/>
            <a:ext cx="213009" cy="1295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41163"/>
            <a:ext cx="1985020" cy="531012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1" y="696004"/>
            <a:ext cx="8886445" cy="38873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err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8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18" y="617252"/>
            <a:ext cx="4122583" cy="39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804" y="2133352"/>
            <a:ext cx="9151803" cy="2404337"/>
          </a:xfrm>
          <a:prstGeom prst="rect">
            <a:avLst/>
          </a:prstGeom>
          <a:solidFill>
            <a:schemeClr val="accent3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773" y="2133352"/>
            <a:ext cx="7858820" cy="1846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ПРОДУКТЫ</a:t>
            </a:r>
            <a:r>
              <a:rPr lang="en-US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</a:t>
            </a:r>
            <a:r>
              <a:rPr lang="ru-RU" sz="3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КЛИЕНТОВ МАЛОГО БИЗНЕСА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Номер слайда 18"/>
          <p:cNvSpPr txBox="1">
            <a:spLocks/>
          </p:cNvSpPr>
          <p:nvPr/>
        </p:nvSpPr>
        <p:spPr>
          <a:xfrm>
            <a:off x="6553200" y="7009680"/>
            <a:ext cx="21336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8178C-1270-4345-9789-C4C59789585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179" y="3505572"/>
            <a:ext cx="7858820" cy="338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0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/>
          </p:cNvSpPr>
          <p:nvPr/>
        </p:nvSpPr>
        <p:spPr>
          <a:xfrm>
            <a:off x="-252536" y="87831"/>
            <a:ext cx="7347563" cy="401204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Льготные программы кредитования для малого бизнеса</a:t>
            </a:r>
            <a:endParaRPr lang="ru-RU" sz="18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1541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4"/>
          <p:cNvSpPr txBox="1"/>
          <p:nvPr/>
        </p:nvSpPr>
        <p:spPr>
          <a:xfrm>
            <a:off x="755576" y="1203598"/>
            <a:ext cx="3096344" cy="611312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marL="8542"/>
            <a:endParaRPr lang="ru-RU" sz="1100" b="1" spc="-3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8542" algn="ctr"/>
            <a:r>
              <a:rPr lang="ru-RU" sz="14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Программа МЭР</a:t>
            </a:r>
          </a:p>
          <a:p>
            <a:pPr marL="8542"/>
            <a:endParaRPr sz="1000" b="1" dirty="0" smtClean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65727"/>
              </p:ext>
            </p:extLst>
          </p:nvPr>
        </p:nvGraphicFramePr>
        <p:xfrm>
          <a:off x="4733798" y="885081"/>
          <a:ext cx="4230689" cy="3412579"/>
        </p:xfrm>
        <a:graphic>
          <a:graphicData uri="http://schemas.openxmlformats.org/drawingml/2006/table">
            <a:tbl>
              <a:tblPr/>
              <a:tblGrid>
                <a:gridCol w="1391674"/>
                <a:gridCol w="2839015"/>
              </a:tblGrid>
              <a:tr h="248514">
                <a:tc>
                  <a:txBody>
                    <a:bodyPr/>
                    <a:lstStyle/>
                    <a:p>
                      <a:pPr marL="0" marR="0" lvl="1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Критерии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Условия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заемщикам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Клиенты – субъекты МСП, осуществляющие деятельность в приоритетных отраслях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073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Цели кредитования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Оборотные и инвестиционные цели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463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 оборотным кредитам до 3 лет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 инвестиционным до 10 лет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Льготная процентная ставка для клиента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8,5% годовых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427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Порядок включения в программу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Подписание соглашения между Банком и Минэкономразвития</a:t>
                      </a:r>
                    </a:p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Проверка клиента на соответствие условиям программы</a:t>
                      </a:r>
                    </a:p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Принятие банком решения о кредитовании</a:t>
                      </a:r>
                    </a:p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Заключение кредитного договора и включение в реестр  программы МЭР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42" name="Picture 2" descr="\\Sb52.yzb.sbrf.ru\tb52\Каталоги_обмена\Интернет\УПМБ\IN\imagesML3XIEO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3403"/>
            <a:ext cx="4464496" cy="32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-242590" y="0"/>
            <a:ext cx="6974829" cy="401204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Программа Беларусь</a:t>
            </a:r>
            <a:endParaRPr lang="ru-RU" sz="18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8" descr="C:\Users\Brylova-EA\AppData\Local\Microsoft\Windows\Temporary Internet Files\Content.Outlook\L0MDLN36\тра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" y="819151"/>
            <a:ext cx="20256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898" y="4945732"/>
            <a:ext cx="8809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Заёмщик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уплачивает проценты за пользование кредитом по ставке, установленной Кредитным договором. При этом Правительством Республики Беларусь в лице Министерства Финансов Республики Беларусь уплачиваются ПАО Сбербанк суммы процентов, рассчитанные по ставке, равной 2/3 ставки рефинансирования Центрального Банка Российской Федерации, равной 2/3 ключевой ставки Центрального Банка Российской Федерации, действующей на дату выдачи кредита или транша кредитной линии (далее – компенсация).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699792" y="547640"/>
            <a:ext cx="5699125" cy="395287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3607" tIns="45721" rIns="85344" bIns="45721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Перечень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77 заводов-изготовителей: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791296" y="1016001"/>
            <a:ext cx="5607621" cy="562768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3607" tIns="45721" rIns="85344" bIns="45721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акционерное общество ”Минский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завод“ –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управляющая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холдинга ”БЕЛАВТОМАЗ“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(грузовые автомобили, автобусы, троллейбусы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872110" y="1705372"/>
            <a:ext cx="5554216" cy="396875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3607" tIns="45721" rIns="85344" bIns="45721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тракторный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872110" y="2244601"/>
            <a:ext cx="5554216" cy="396875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3607" tIns="45721" rIns="85344" bIns="45721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Бобруйский завод тракторных деталей и агрегатов (тракторы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905993" y="2785492"/>
            <a:ext cx="5554216" cy="396875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3607" tIns="45721" rIns="85344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/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БелАЗ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(большегрузная техника, карьерные самосвалы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965870" y="3278980"/>
            <a:ext cx="5494339" cy="395288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3607" tIns="45721" rIns="85344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Гомсельмаш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(зерноуборочная и кормоуборочная техника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925079" y="3890838"/>
            <a:ext cx="5516043" cy="395288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3607" tIns="45721" rIns="85344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Бобруйскагромаш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(уборочная сельхозтехника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872110" y="4369668"/>
            <a:ext cx="5554217" cy="395288"/>
          </a:xfrm>
          <a:custGeom>
            <a:avLst/>
            <a:gdLst>
              <a:gd name="connsiteX0" fmla="*/ 0 w 5698435"/>
              <a:gd name="connsiteY0" fmla="*/ 0 h 395974"/>
              <a:gd name="connsiteX1" fmla="*/ 5500448 w 5698435"/>
              <a:gd name="connsiteY1" fmla="*/ 0 h 395974"/>
              <a:gd name="connsiteX2" fmla="*/ 5698435 w 5698435"/>
              <a:gd name="connsiteY2" fmla="*/ 197987 h 395974"/>
              <a:gd name="connsiteX3" fmla="*/ 5500448 w 5698435"/>
              <a:gd name="connsiteY3" fmla="*/ 395974 h 395974"/>
              <a:gd name="connsiteX4" fmla="*/ 0 w 5698435"/>
              <a:gd name="connsiteY4" fmla="*/ 395974 h 395974"/>
              <a:gd name="connsiteX5" fmla="*/ 0 w 5698435"/>
              <a:gd name="connsiteY5" fmla="*/ 0 h 39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95974">
                <a:moveTo>
                  <a:pt x="5698435" y="395973"/>
                </a:moveTo>
                <a:lnTo>
                  <a:pt x="197987" y="395973"/>
                </a:lnTo>
                <a:lnTo>
                  <a:pt x="0" y="197987"/>
                </a:lnTo>
                <a:lnTo>
                  <a:pt x="197987" y="1"/>
                </a:lnTo>
                <a:lnTo>
                  <a:pt x="5698435" y="1"/>
                </a:lnTo>
                <a:lnTo>
                  <a:pt x="5698435" y="39597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3607" tIns="45721" rIns="8534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Брестский электромеханический завод (посевные агрегаты, сеялки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19" y="2667442"/>
            <a:ext cx="2654473" cy="1571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Tx/>
              <a:buNone/>
              <a:defRPr/>
            </a:pPr>
            <a:r>
              <a:rPr lang="ru-RU" altLang="ru-RU" sz="105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Условия </a:t>
            </a:r>
            <a:r>
              <a:rPr lang="ru-RU" altLang="ru-RU" sz="105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(действуют ограничения по условиям кредитных продуктов):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покупка белорусской техники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кредита – до 5 лет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кредита по 25-м числам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взнос – от 10 </a:t>
            </a:r>
            <a:r>
              <a:rPr lang="ru-RU" alt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0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4222568"/>
            <a:ext cx="4428492" cy="1492432"/>
          </a:xfrm>
          <a:prstGeom prst="rect">
            <a:avLst/>
          </a:prstGeom>
        </p:spPr>
      </p:pic>
      <p:sp>
        <p:nvSpPr>
          <p:cNvPr id="2" name="object 4"/>
          <p:cNvSpPr txBox="1">
            <a:spLocks/>
          </p:cNvSpPr>
          <p:nvPr/>
        </p:nvSpPr>
        <p:spPr>
          <a:xfrm>
            <a:off x="-252536" y="87831"/>
            <a:ext cx="7347563" cy="401204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Линейка пакетов услуг РКО</a:t>
            </a:r>
            <a:endParaRPr lang="ru-RU" sz="18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841276"/>
            <a:ext cx="4536504" cy="194421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644008" y="841276"/>
            <a:ext cx="4392488" cy="172819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608004" y="2569468"/>
            <a:ext cx="4464496" cy="165618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20707" y="2722667"/>
            <a:ext cx="4587297" cy="29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46468"/>
            <a:ext cx="907097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0" y="2499742"/>
            <a:ext cx="7913854" cy="24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3301"/>
            <a:ext cx="8085121" cy="161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0342"/>
            <a:ext cx="1752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37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Зарплатный проект</a:t>
            </a:r>
            <a:r>
              <a:rPr lang="en-US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в Сбербанке</a:t>
            </a:r>
          </a:p>
        </p:txBody>
      </p:sp>
    </p:spTree>
    <p:extLst>
      <p:ext uri="{BB962C8B-B14F-4D97-AF65-F5344CB8AC3E}">
        <p14:creationId xmlns:p14="http://schemas.microsoft.com/office/powerpoint/2010/main" val="25241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461" y="169595"/>
            <a:ext cx="8814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3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Эквайринг</a:t>
            </a:r>
            <a:r>
              <a:rPr lang="ru-RU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ru-RU" b="1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8" y="1379923"/>
            <a:ext cx="6566618" cy="8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www.sberbank.ru/ru/s_m_business/bankingservice/acquiring_total/assets/images/content-card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6" y="2137420"/>
            <a:ext cx="1364478" cy="18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www.sberbank.ru/ru/s_m_business/bankingservice/acquiring_total/assets/images/acquiring-slider-1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85" y="2330469"/>
            <a:ext cx="2390691" cy="1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13573" y="3973334"/>
            <a:ext cx="2577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/>
              </a:rPr>
              <a:t>Прием карт</a:t>
            </a:r>
          </a:p>
          <a:p>
            <a:pPr algn="ctr"/>
            <a:r>
              <a:rPr lang="ru-RU" sz="1400" dirty="0" smtClean="0">
                <a:effectLst/>
              </a:rPr>
              <a:t>МИР, </a:t>
            </a:r>
            <a:r>
              <a:rPr lang="en-US" sz="1400" dirty="0" smtClean="0">
                <a:effectLst/>
              </a:rPr>
              <a:t>VISA, MasterCard, </a:t>
            </a:r>
            <a:r>
              <a:rPr lang="en-US" sz="1400" dirty="0" err="1" smtClean="0">
                <a:effectLst/>
              </a:rPr>
              <a:t>UnionPay</a:t>
            </a:r>
            <a:endParaRPr lang="en-US" sz="14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027" y="3865612"/>
            <a:ext cx="2544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/>
              </a:rPr>
              <a:t>Персональный менеджер</a:t>
            </a:r>
          </a:p>
          <a:p>
            <a:pPr algn="ctr"/>
            <a:r>
              <a:rPr lang="ru-RU" sz="1400" dirty="0" smtClean="0">
                <a:effectLst/>
              </a:rPr>
              <a:t>Для общения с банком по вопросам развития бизнеса</a:t>
            </a:r>
            <a:endParaRPr lang="ru-RU" sz="1400" dirty="0">
              <a:effectLst/>
            </a:endParaRPr>
          </a:p>
        </p:txBody>
      </p:sp>
      <p:pic>
        <p:nvPicPr>
          <p:cNvPr id="8" name="Picture 12" descr="http://www.sberbank.ru/ru/s_m_business/bankingservice/acquiring_total/assets/images/content-card-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44" y="2229721"/>
            <a:ext cx="2209736" cy="18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78930" y="4081056"/>
            <a:ext cx="2823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/>
              </a:rPr>
              <a:t>Ежедневные отчеты по совершенным операциям</a:t>
            </a:r>
            <a:endParaRPr lang="ru-RU" sz="14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24513"/>
            <a:ext cx="3166831" cy="121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272" y="697260"/>
            <a:ext cx="869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Принимайте оплату картами - </a:t>
            </a:r>
            <a:r>
              <a:rPr lang="ru-RU" dirty="0"/>
              <a:t>подключите</a:t>
            </a:r>
            <a:r>
              <a:rPr lang="ru-RU" b="1" dirty="0"/>
              <a:t> </a:t>
            </a:r>
            <a:r>
              <a:rPr lang="ru-RU" b="1" dirty="0" err="1"/>
              <a:t>эквайринг</a:t>
            </a:r>
            <a:r>
              <a:rPr lang="ru-RU" b="1" dirty="0"/>
              <a:t> </a:t>
            </a:r>
            <a:r>
              <a:rPr lang="ru-RU" dirty="0"/>
              <a:t>и принимайте оплату товаров и услуг картами в своем магазине или на сайте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45701" y="4873724"/>
            <a:ext cx="4689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Находите новых клиентов с помощью программы лояльности «Спасибо от Сбербанка»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1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1331640" y="1993404"/>
            <a:ext cx="6120680" cy="56514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marL="360363" algn="just">
              <a:spcBef>
                <a:spcPts val="30"/>
              </a:spcBef>
            </a:pPr>
            <a:r>
              <a:rPr lang="ru-RU" sz="32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СБЕРБАНК ВСЕГДА РЯДОМ! </a:t>
            </a:r>
            <a:endParaRPr sz="3200" b="1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5" y="770781"/>
            <a:ext cx="1095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38031"/>
            <a:ext cx="1019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827930"/>
            <a:ext cx="1123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01531"/>
            <a:ext cx="952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81" y="786011"/>
            <a:ext cx="981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54012"/>
            <a:ext cx="1133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95" y="4863537"/>
            <a:ext cx="695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22862"/>
            <a:ext cx="685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93" y="4941250"/>
            <a:ext cx="8667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4"/>
          <p:cNvSpPr txBox="1"/>
          <p:nvPr/>
        </p:nvSpPr>
        <p:spPr>
          <a:xfrm>
            <a:off x="172765" y="3145532"/>
            <a:ext cx="8899735" cy="71903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marL="360363" algn="r">
              <a:spcBef>
                <a:spcPts val="30"/>
              </a:spcBef>
            </a:pPr>
            <a:endParaRPr lang="en-US" sz="1400" b="1" spc="-3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360363" algn="r">
              <a:spcBef>
                <a:spcPts val="30"/>
              </a:spcBef>
            </a:pPr>
            <a:r>
              <a:rPr lang="ru-RU" sz="1400" b="1" u="sng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ЕДИНЫЙ ТЕЛЕФОН ДЛЯ СВЯЗИ</a:t>
            </a:r>
          </a:p>
          <a:p>
            <a:pPr marL="360363" algn="r">
              <a:spcBef>
                <a:spcPts val="30"/>
              </a:spcBef>
            </a:pPr>
            <a:r>
              <a:rPr lang="ru-RU" sz="1400" b="1" u="sng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8-800-5555-777 </a:t>
            </a:r>
            <a:endParaRPr sz="1400" b="1" u="sng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2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87" y="812875"/>
            <a:ext cx="5095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9954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-252536" y="0"/>
            <a:ext cx="7347563" cy="955202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Программы кредитования для малого бизнеса</a:t>
            </a:r>
            <a:b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sz="18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12875"/>
            <a:ext cx="3795067" cy="18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9" y="2437538"/>
            <a:ext cx="2039277" cy="7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71430"/>
            <a:ext cx="1949574" cy="79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154960"/>
            <a:ext cx="2082501" cy="7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2775279"/>
            <a:ext cx="648071" cy="30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-252536" y="87831"/>
            <a:ext cx="7347563" cy="678203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Онлайн сервис кредитования малого бизнеса</a:t>
            </a:r>
            <a:b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sz="18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525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5646"/>
            <a:ext cx="6537026" cy="224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6588224" cy="1446416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249974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40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</a:t>
            </a:r>
            <a:r>
              <a:rPr lang="ru-RU" altLang="ru-RU" sz="12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еализована возможность</a:t>
            </a:r>
          </a:p>
          <a:p>
            <a:pPr defTabSz="8540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удаленной </a:t>
            </a:r>
            <a:r>
              <a:rPr lang="ru-RU" altLang="ru-RU" sz="12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подачи заявки на кредитование малого бизнеса с помощью сервиса «Сбербанк Онлайн Финансирование»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031065"/>
            <a:ext cx="1714028" cy="576064"/>
          </a:xfrm>
          <a:prstGeom prst="roundRect">
            <a:avLst/>
          </a:prstGeom>
          <a:solidFill>
            <a:srgbClr val="6DCC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onstantia" pitchFamily="18" charset="0"/>
              </a:rPr>
              <a:t>Подача заявления на кредит через «Сбербанк Бизнес Онлайн»</a:t>
            </a:r>
            <a:endParaRPr lang="ru-RU" sz="9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5" y="4031065"/>
            <a:ext cx="1663130" cy="586885"/>
          </a:xfrm>
          <a:prstGeom prst="roundRect">
            <a:avLst/>
          </a:prstGeom>
          <a:solidFill>
            <a:srgbClr val="6DCC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onstantia" pitchFamily="18" charset="0"/>
              </a:rPr>
              <a:t>Регистрация  и подача заявления на кредит через сайт банка</a:t>
            </a:r>
          </a:p>
        </p:txBody>
      </p:sp>
      <p:cxnSp>
        <p:nvCxnSpPr>
          <p:cNvPr id="10" name="Соединительная линия уступом 9"/>
          <p:cNvCxnSpPr>
            <a:endCxn id="8" idx="0"/>
          </p:cNvCxnSpPr>
          <p:nvPr/>
        </p:nvCxnSpPr>
        <p:spPr>
          <a:xfrm rot="5400000">
            <a:off x="2671147" y="3377881"/>
            <a:ext cx="674747" cy="631620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4883358" y="3450173"/>
            <a:ext cx="691145" cy="470642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03498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5855" y="3539802"/>
            <a:ext cx="2552532" cy="1440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79513" y="49188"/>
            <a:ext cx="7704856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Кредитная Фабрика</a:t>
            </a:r>
            <a: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1800" kern="0" spc="-3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1200" kern="0" spc="-3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технология </a:t>
            </a:r>
            <a:r>
              <a:rPr lang="ru-RU" altLang="ru-RU" sz="1200" kern="0" spc="-3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кредитования на основе скоринговой системы оценки кредитоспособности</a:t>
            </a:r>
            <a:endParaRPr lang="ru-RU" sz="1200" kern="0" spc="-3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auto">
          <a:xfrm>
            <a:off x="-108520" y="947514"/>
            <a:ext cx="892899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47675" indent="-26670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5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ПРЕИМУЩЕСТВА ТЕХНОЛОГИИ:</a:t>
            </a:r>
          </a:p>
          <a:p>
            <a:pPr marL="534988" indent="3619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altLang="ru-RU" sz="1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Высокая скорость принятия решения (до 3-х рабочих дней)</a:t>
            </a:r>
          </a:p>
          <a:p>
            <a:pPr marL="534988" indent="3619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Candara" panose="020E0502030303020204" pitchFamily="34" charset="0"/>
              </a:rPr>
              <a:t>Минимальный пакет </a:t>
            </a:r>
            <a:r>
              <a:rPr lang="ru-RU" sz="1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документов</a:t>
            </a:r>
          </a:p>
          <a:p>
            <a:pPr marL="534988" indent="3619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altLang="ru-RU" sz="1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Возможность использования управленческих данных </a:t>
            </a:r>
          </a:p>
          <a:p>
            <a:pPr marL="534988" indent="3619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altLang="ru-RU" sz="1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Публичные процентные ставки</a:t>
            </a:r>
          </a:p>
          <a:p>
            <a:pPr marL="534988" indent="36195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altLang="ru-RU" sz="1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Возможность кредитования на любые бизнес-цели без подтверждения целевого использования</a:t>
            </a:r>
            <a:endParaRPr lang="ru-RU" altLang="ru-RU" sz="14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07504" y="940668"/>
            <a:ext cx="8712967" cy="2026297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0000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07504" y="3073524"/>
            <a:ext cx="4248470" cy="2088232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КРЕДИТУЕМЫЕ ВИДЫ ДЕЯТЕЛЬНОСТИ:</a:t>
            </a:r>
          </a:p>
          <a:p>
            <a:pPr marL="1343025" indent="-266700" defTabSz="87232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Производство </a:t>
            </a:r>
          </a:p>
          <a:p>
            <a:pPr marL="1343025" indent="-266700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Торговля</a:t>
            </a:r>
          </a:p>
          <a:p>
            <a:pPr marL="1343025" indent="-266700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Услуги</a:t>
            </a:r>
          </a:p>
          <a:p>
            <a:pPr marL="1343025" indent="-266700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Сельское хозяйство</a:t>
            </a:r>
          </a:p>
          <a:p>
            <a:pPr marL="1343025" indent="-266700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Прочие</a:t>
            </a:r>
            <a:endParaRPr lang="ru-RU" sz="1600" dirty="0">
              <a:solidFill>
                <a:srgbClr val="000000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4575051" y="3073524"/>
            <a:ext cx="4248470" cy="2088232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172647" defTabSz="87232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172647" defTabSz="87232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ЛИНЕЙКА КРЕДИТНЫХ ПРОДУКТОВ:</a:t>
            </a:r>
          </a:p>
          <a:p>
            <a:pPr marL="1076325" indent="180975" defTabSz="87232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«Кредит «Доверие»</a:t>
            </a:r>
          </a:p>
          <a:p>
            <a:pPr marL="1076325" indent="180975" defTabSz="87232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«Экспресс под залог»</a:t>
            </a:r>
          </a:p>
          <a:p>
            <a:pPr marL="1076325" indent="180975" defTabSz="87232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«Экспресс-Ипотека»</a:t>
            </a:r>
          </a:p>
          <a:p>
            <a:pPr marL="1076325" indent="180975" defTabSz="87232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«Экспресс овердрафт»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9" name="Пятно 1 8"/>
          <p:cNvSpPr/>
          <p:nvPr/>
        </p:nvSpPr>
        <p:spPr>
          <a:xfrm rot="20742043">
            <a:off x="3414334" y="4246951"/>
            <a:ext cx="981365" cy="460661"/>
          </a:xfrm>
          <a:prstGeom prst="irregularSeal1">
            <a:avLst/>
          </a:prstGeom>
          <a:solidFill>
            <a:srgbClr val="FF212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457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NEW</a:t>
            </a:r>
            <a:endParaRPr lang="ru-RU" sz="11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11" name="Picture 2" descr="C:\Users\romenskiy-ag\Documents\ПРЕЗ\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6019"/>
            <a:ext cx="9239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romenskiy-ag\Documents\ПРЕЗ\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4553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96136" y="1345332"/>
            <a:ext cx="3275855" cy="1080120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romenskiy-ag\Documents\ПРЕЗ\new_co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01497"/>
            <a:ext cx="2304256" cy="15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107504" y="996411"/>
            <a:ext cx="8928992" cy="2088232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447675" indent="-2667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ОСОБЕННОСТИ КРЕДИТНЫХ ПРОДУКТОВ:</a:t>
            </a:r>
            <a:endParaRPr lang="ru-RU" altLang="ru-RU" sz="1600" b="1" dirty="0">
              <a:solidFill>
                <a:srgbClr val="006600"/>
              </a:solidFill>
              <a:latin typeface="Candara" panose="020E0502030303020204" pitchFamily="34" charset="0"/>
            </a:endParaRP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«Кредит «Доверие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» 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- </a:t>
            </a: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любые бизнес-цели, без залога, сумма до 5 млн. руб., </a:t>
            </a: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срок до 3-х лет, возможность рефинансирования кредитов сторонних банков</a:t>
            </a: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</a:t>
            </a:r>
            <a:r>
              <a:rPr lang="ru-RU" altLang="ru-RU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Экспресс под залог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»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- </a:t>
            </a:r>
            <a:r>
              <a:rPr lang="ru-RU" alt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любые бизнес-цели, </a:t>
            </a: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требуется залог, </a:t>
            </a:r>
            <a:r>
              <a:rPr lang="ru-RU" alt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сумма до </a:t>
            </a: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5 </a:t>
            </a:r>
            <a:r>
              <a:rPr lang="ru-RU" alt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млн. руб., </a:t>
            </a: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срок </a:t>
            </a:r>
            <a:r>
              <a:rPr lang="ru-RU" alt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до </a:t>
            </a: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4-х </a:t>
            </a:r>
            <a:r>
              <a:rPr lang="ru-RU" alt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лет</a:t>
            </a:r>
            <a:endParaRPr lang="ru-RU" altLang="ru-RU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«Экспресс-Ипотека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»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- </a:t>
            </a: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приобретение недвижимости, залог приобретаемого объекта, </a:t>
            </a: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сумма до 7 млн. руб., срок до 15 лет., возможность приобретения </a:t>
            </a:r>
            <a:r>
              <a:rPr lang="ru-RU" altLang="ru-RU" sz="12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жилой</a:t>
            </a:r>
            <a:r>
              <a:rPr lang="ru-RU" alt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недвижимости</a:t>
            </a:r>
            <a:endParaRPr lang="ru-RU" altLang="ru-RU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«Экспресс овердрафт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»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- </a:t>
            </a:r>
            <a:r>
              <a:rPr 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кредитование </a:t>
            </a:r>
            <a:r>
              <a:rPr 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текущей деятельности при </a:t>
            </a:r>
            <a:r>
              <a:rPr 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отсутствии или </a:t>
            </a:r>
            <a:endParaRPr lang="ru-RU" sz="12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недостаточности средств на счете, лимит до 2,5 млн. руб., </a:t>
            </a:r>
            <a:r>
              <a:rPr lang="ru-RU" sz="1200" dirty="0">
                <a:solidFill>
                  <a:srgbClr val="000000"/>
                </a:solidFill>
                <a:latin typeface="Candara" panose="020E0502030303020204" pitchFamily="34" charset="0"/>
              </a:rPr>
              <a:t>срок лимита 360 </a:t>
            </a:r>
            <a:r>
              <a:rPr 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дней, </a:t>
            </a: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</a:t>
            </a:r>
            <a:r>
              <a:rPr lang="ru-RU" sz="1200" dirty="0" err="1" smtClean="0">
                <a:solidFill>
                  <a:srgbClr val="000000"/>
                </a:solidFill>
                <a:latin typeface="Candara" panose="020E0502030303020204" pitchFamily="34" charset="0"/>
              </a:rPr>
              <a:t>потраншевое</a:t>
            </a:r>
            <a:r>
              <a:rPr lang="ru-RU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» погашение, срок пользования траншем до 60 календарных дней</a:t>
            </a:r>
          </a:p>
          <a:p>
            <a:pPr marL="2600325" defTabSz="8723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 bwMode="auto">
          <a:xfrm>
            <a:off x="107503" y="3134153"/>
            <a:ext cx="8928993" cy="1408745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447675" indent="-26670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ПРОЦЕНТНЫЕ СТАВКИ:</a:t>
            </a:r>
            <a:endParaRPr lang="ru-RU" altLang="ru-RU" sz="1600" b="1" dirty="0">
              <a:solidFill>
                <a:srgbClr val="006600"/>
              </a:solidFill>
              <a:latin typeface="Candara" panose="020E0502030303020204" pitchFamily="34" charset="0"/>
            </a:endParaRP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«Кредит «Доверие» 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- 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17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% годовых, для лояльных* заемщиков 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16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% годовых</a:t>
            </a: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«Экспресс под залог»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- от 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15,5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% годовых до 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17,5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% годовых**</a:t>
            </a:r>
            <a:endParaRPr lang="ru-RU" altLang="ru-RU" sz="1600" b="1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«Экспресс-Ипотека»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- </a:t>
            </a: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13,9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% годовых</a:t>
            </a:r>
          </a:p>
          <a:p>
            <a:pPr marL="1343025" indent="180975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«Экспресс овердрафт»</a:t>
            </a:r>
            <a:r>
              <a:rPr lang="ru-RU" alt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- </a:t>
            </a:r>
            <a:r>
              <a:rPr lang="ru-RU" sz="16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14,5</a:t>
            </a:r>
            <a:r>
              <a:rPr lang="ru-RU" sz="1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% годовых</a:t>
            </a:r>
          </a:p>
        </p:txBody>
      </p:sp>
      <p:pic>
        <p:nvPicPr>
          <p:cNvPr id="4" name="Picture 3" descr="C:\Users\romenskiy-ag\Documents\ПРЕЗ\credit_rate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0" y="330512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01" y="455607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Candara" panose="020E0502030303020204" pitchFamily="34" charset="0"/>
              </a:rPr>
              <a:t>* Заемщики </a:t>
            </a:r>
            <a:r>
              <a:rPr lang="ru-RU" altLang="ru-RU" sz="1200" dirty="0">
                <a:latin typeface="Candara" panose="020E0502030303020204" pitchFamily="34" charset="0"/>
              </a:rPr>
              <a:t>с хорошей кредитной историей, пользующиеся </a:t>
            </a:r>
            <a:r>
              <a:rPr lang="ru-RU" altLang="ru-RU" sz="1200" dirty="0" smtClean="0">
                <a:latin typeface="Candara" panose="020E0502030303020204" pitchFamily="34" charset="0"/>
              </a:rPr>
              <a:t>четырьмя </a:t>
            </a:r>
            <a:r>
              <a:rPr lang="ru-RU" altLang="ru-RU" sz="1200" dirty="0">
                <a:latin typeface="Candara" panose="020E0502030303020204" pitchFamily="34" charset="0"/>
              </a:rPr>
              <a:t>и более </a:t>
            </a:r>
            <a:r>
              <a:rPr lang="ru-RU" altLang="ru-RU" sz="1200" dirty="0" err="1">
                <a:latin typeface="Candara" panose="020E0502030303020204" pitchFamily="34" charset="0"/>
              </a:rPr>
              <a:t>некредитными</a:t>
            </a:r>
            <a:r>
              <a:rPr lang="ru-RU" altLang="ru-RU" sz="1200" dirty="0">
                <a:latin typeface="Candara" panose="020E0502030303020204" pitchFamily="34" charset="0"/>
              </a:rPr>
              <a:t> продуктами </a:t>
            </a:r>
            <a:r>
              <a:rPr lang="ru-RU" altLang="ru-RU" sz="1200" dirty="0" smtClean="0">
                <a:latin typeface="Candara" panose="020E0502030303020204" pitchFamily="34" charset="0"/>
              </a:rPr>
              <a:t>Банка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Candara" panose="020E0502030303020204" pitchFamily="34" charset="0"/>
              </a:rPr>
              <a:t>** В зависимости от типа залога и отнесения заемщика к категории лояльных*</a:t>
            </a:r>
            <a:endParaRPr lang="ru-RU" altLang="ru-RU" sz="1200" dirty="0">
              <a:latin typeface="Candara" panose="020E0502030303020204" pitchFamily="34" charset="0"/>
            </a:endParaRPr>
          </a:p>
        </p:txBody>
      </p:sp>
      <p:pic>
        <p:nvPicPr>
          <p:cNvPr id="6" name="Picture 4" descr="C:\Users\romenskiy-ag\Documents\ПРЕЗ\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617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886625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79513" y="132315"/>
            <a:ext cx="7704856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Кредитная Фабрика</a:t>
            </a:r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12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технология </a:t>
            </a:r>
            <a:r>
              <a:rPr lang="ru-RU" altLang="ru-RU" sz="12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кредитования на основе </a:t>
            </a:r>
            <a:r>
              <a:rPr lang="ru-RU" altLang="ru-RU" sz="1200" kern="0" spc="-3" dirty="0" err="1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скоринговой</a:t>
            </a:r>
            <a:r>
              <a:rPr lang="ru-RU" altLang="ru-RU" sz="12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системы оценки кредитоспособности</a:t>
            </a:r>
            <a:endParaRPr lang="ru-RU" sz="1200" kern="0" spc="-3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2" descr="C:\Users\romenskiy-ag\Documents\ПРЕЗ\new_coin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04" y="1860507"/>
            <a:ext cx="1868697" cy="1262633"/>
          </a:xfrm>
          <a:prstGeom prst="rect">
            <a:avLst/>
          </a:prstGeom>
          <a:noFill/>
          <a:effectLst>
            <a:glow>
              <a:schemeClr val="accent1"/>
            </a:glow>
            <a:outerShdw blurRad="228600" dist="50800" dir="5400000" sx="106000" sy="106000" algn="ctr" rotWithShape="0">
              <a:srgbClr val="000000">
                <a:alpha val="17000"/>
              </a:srgbClr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31547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-252536" y="-22820"/>
            <a:ext cx="7347563" cy="770536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Краткосрочное кредитование</a:t>
            </a:r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12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технология </a:t>
            </a:r>
            <a:r>
              <a:rPr lang="ru-RU" altLang="ru-RU" sz="12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кредитования на основе индивидуального подхода</a:t>
            </a:r>
            <a:r>
              <a:rPr lang="ru-RU" sz="1200" kern="0" dirty="0" smtClean="0"/>
              <a:t/>
            </a:r>
            <a:br>
              <a:rPr lang="ru-RU" sz="1200" kern="0" dirty="0" smtClean="0"/>
            </a:br>
            <a:endParaRPr lang="ru-RU" sz="12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ятиугольник 31"/>
          <p:cNvSpPr>
            <a:spLocks noChangeArrowheads="1"/>
          </p:cNvSpPr>
          <p:nvPr/>
        </p:nvSpPr>
        <p:spPr bwMode="auto">
          <a:xfrm>
            <a:off x="651000" y="1119579"/>
            <a:ext cx="1925991" cy="531276"/>
          </a:xfrm>
          <a:prstGeom prst="homePlate">
            <a:avLst>
              <a:gd name="adj" fmla="val 49995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100" b="1" spc="-3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Любая </a:t>
            </a: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цель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0" name="Пятиугольник 9"/>
          <p:cNvSpPr>
            <a:spLocks noChangeArrowheads="1"/>
          </p:cNvSpPr>
          <p:nvPr/>
        </p:nvSpPr>
        <p:spPr bwMode="auto">
          <a:xfrm>
            <a:off x="651000" y="1921352"/>
            <a:ext cx="1925991" cy="466487"/>
          </a:xfrm>
          <a:prstGeom prst="homePlate">
            <a:avLst>
              <a:gd name="adj" fmla="val 49981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Покрытие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кассовых разрывов</a:t>
            </a:r>
          </a:p>
        </p:txBody>
      </p:sp>
      <p:sp>
        <p:nvSpPr>
          <p:cNvPr id="11" name="Пятиугольник 7"/>
          <p:cNvSpPr>
            <a:spLocks noChangeArrowheads="1"/>
          </p:cNvSpPr>
          <p:nvPr/>
        </p:nvSpPr>
        <p:spPr bwMode="auto">
          <a:xfrm>
            <a:off x="651000" y="2528346"/>
            <a:ext cx="1925991" cy="805424"/>
          </a:xfrm>
          <a:prstGeom prst="homePlate">
            <a:avLst>
              <a:gd name="adj" fmla="val 49964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Покупка товаров,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услуг, оплата по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текущим </a:t>
            </a: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счетам,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участие в тендерах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и пр.</a:t>
            </a:r>
          </a:p>
        </p:txBody>
      </p:sp>
      <p:sp>
        <p:nvSpPr>
          <p:cNvPr id="12" name="Пятиугольник 10"/>
          <p:cNvSpPr>
            <a:spLocks noChangeArrowheads="1"/>
          </p:cNvSpPr>
          <p:nvPr/>
        </p:nvSpPr>
        <p:spPr bwMode="auto">
          <a:xfrm>
            <a:off x="650999" y="3600077"/>
            <a:ext cx="1925991" cy="519938"/>
          </a:xfrm>
          <a:prstGeom prst="homePlate">
            <a:avLst>
              <a:gd name="adj" fmla="val 49902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Выполнение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госзаказа</a:t>
            </a:r>
          </a:p>
        </p:txBody>
      </p:sp>
      <p:sp>
        <p:nvSpPr>
          <p:cNvPr id="13" name="Пятиугольник 11"/>
          <p:cNvSpPr>
            <a:spLocks noChangeArrowheads="1"/>
          </p:cNvSpPr>
          <p:nvPr/>
        </p:nvSpPr>
        <p:spPr bwMode="auto">
          <a:xfrm>
            <a:off x="651000" y="4395367"/>
            <a:ext cx="1925991" cy="494023"/>
          </a:xfrm>
          <a:prstGeom prst="homePlate">
            <a:avLst>
              <a:gd name="adj" fmla="val 49957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Гарантийное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обязательство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813486" y="4466277"/>
            <a:ext cx="1305234" cy="469726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Бизнес-</a:t>
            </a: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Гарантия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24823" y="3605885"/>
            <a:ext cx="1282560" cy="532899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Бизнес-</a:t>
            </a: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Контракт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789186" y="2736086"/>
            <a:ext cx="1329534" cy="597684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Бизнес-Оборот</a:t>
            </a: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 в </a:t>
            </a:r>
            <a:r>
              <a:rPr lang="ru-RU" sz="1100" b="1" dirty="0" err="1" smtClean="0">
                <a:solidFill>
                  <a:srgbClr val="000000"/>
                </a:solidFill>
                <a:cs typeface="Arial" pitchFamily="34" charset="0"/>
              </a:rPr>
              <a:t>т.ч</a:t>
            </a: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Тендерный кредит</a:t>
            </a:r>
            <a:endParaRPr lang="ru-RU" sz="11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02149" y="1921352"/>
            <a:ext cx="1305234" cy="466487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Бизнес-</a:t>
            </a:r>
            <a:endParaRPr lang="en-US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овердрафт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789186" y="1105001"/>
            <a:ext cx="1318197" cy="531276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Бизнес-</a:t>
            </a:r>
            <a:endParaRPr lang="en-US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Доверие</a:t>
            </a:r>
            <a:r>
              <a:rPr lang="en-US" sz="1100" b="1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Доверие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4323409" y="1105004"/>
            <a:ext cx="4176462" cy="515079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Любые бизнес-цели</a:t>
            </a: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Срок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кредитования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до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36 мес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.</a:t>
            </a: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Максимальная сумма до</a:t>
            </a:r>
            <a:r>
              <a:rPr lang="en-US" sz="900" dirty="0" smtClean="0">
                <a:latin typeface="Century Gothic" panose="020B0502020202020204" pitchFamily="34" charset="0"/>
                <a:cs typeface="Times New Roman"/>
              </a:rPr>
              <a:t> 5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млн. руб.</a:t>
            </a:r>
            <a:endParaRPr lang="ru-RU" sz="900" dirty="0"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4323409" y="1749659"/>
            <a:ext cx="4176462" cy="778687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Без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залога</a:t>
            </a:r>
            <a:endParaRPr lang="ru-RU" sz="900" dirty="0">
              <a:latin typeface="Century Gothic" panose="020B0502020202020204" pitchFamily="34" charset="0"/>
              <a:cs typeface="Times New Roman"/>
            </a:endParaRP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Сумма лимита – не более 50% оборотов в Банке и </a:t>
            </a:r>
            <a:r>
              <a:rPr lang="en-US" sz="900" dirty="0" smtClean="0">
                <a:latin typeface="Century Gothic" panose="020B0502020202020204" pitchFamily="34" charset="0"/>
                <a:cs typeface="Times New Roman"/>
              </a:rPr>
              <a:t>30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% оборотов 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в сторонних Банках</a:t>
            </a: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Максимальная сумма 17 млн. руб.</a:t>
            </a: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Срок кредитования до 12 мес. </a:t>
            </a: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Период действия лимита 30 дней</a:t>
            </a:r>
            <a:endParaRPr lang="ru-RU" sz="900" dirty="0"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4323408" y="2632420"/>
            <a:ext cx="4176463" cy="701350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Разные формы предоставления</a:t>
            </a:r>
            <a:r>
              <a:rPr lang="en-US" sz="900" dirty="0">
                <a:latin typeface="Century Gothic" panose="020B0502020202020204" pitchFamily="34" charset="0"/>
                <a:cs typeface="Times New Roman"/>
              </a:rPr>
              <a:t> (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кредит – единовременное 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предоставление денежных средств;  невозобновляемая 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кредитная линия; возобновляемая кредитная линия; генеральное 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соглашение об открытии возобновляемой рамочной кредитной 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линии</a:t>
            </a:r>
            <a:r>
              <a:rPr lang="en-US" sz="900" dirty="0" smtClean="0">
                <a:latin typeface="Century Gothic" panose="020B0502020202020204" pitchFamily="34" charset="0"/>
                <a:cs typeface="Times New Roman"/>
              </a:rPr>
              <a:t>)</a:t>
            </a:r>
            <a:endParaRPr lang="ru-RU" sz="900" dirty="0"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4310320" y="3455919"/>
            <a:ext cx="4176462" cy="939448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4097" indent="-171450" algn="just" defTabSz="87232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Финансирование расходов по контракту</a:t>
            </a:r>
            <a:endParaRPr lang="ru-RU" sz="900" dirty="0">
              <a:latin typeface="Century Gothic" panose="020B0502020202020204" pitchFamily="34" charset="0"/>
              <a:cs typeface="Times New Roman"/>
            </a:endParaRPr>
          </a:p>
          <a:p>
            <a:pPr marL="346810" indent="-174163" algn="just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График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погашения привязан к поступлениям по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контракту, </a:t>
            </a:r>
          </a:p>
          <a:p>
            <a:pPr marL="172647" algn="just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срок кредитования зависит от срока действия контракта, но </a:t>
            </a:r>
          </a:p>
          <a:p>
            <a:pPr marL="172647" algn="just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более 36 мес.</a:t>
            </a:r>
            <a:endParaRPr lang="ru-RU" sz="900" dirty="0">
              <a:latin typeface="Century Gothic" panose="020B0502020202020204" pitchFamily="34" charset="0"/>
              <a:cs typeface="Times New Roman"/>
            </a:endParaRP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Кредитование под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залог 100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% имущественных прав по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контракту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Финансирование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до 70% от суммы гос. контракта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4323409" y="4466277"/>
            <a:ext cx="4176462" cy="469726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Без имущественного обеспечения до </a:t>
            </a:r>
            <a:r>
              <a:rPr lang="en-US" sz="900" dirty="0">
                <a:latin typeface="Century Gothic" panose="020B0502020202020204" pitchFamily="34" charset="0"/>
                <a:cs typeface="Times New Roman"/>
              </a:rPr>
              <a:t>15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 млн. руб.</a:t>
            </a:r>
            <a:endParaRPr lang="en-US" sz="900" dirty="0">
              <a:latin typeface="Century Gothic" panose="020B0502020202020204" pitchFamily="34" charset="0"/>
              <a:cs typeface="Times New Roman"/>
            </a:endParaRP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Минимальный пакет документов 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Короткие сроки рассмотрения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63" y="4429157"/>
            <a:ext cx="509150" cy="5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870" y="3181411"/>
            <a:ext cx="644129" cy="54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023732"/>
            <a:ext cx="769660" cy="65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52" y="940867"/>
            <a:ext cx="899548" cy="69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76" y="4039073"/>
            <a:ext cx="721016" cy="6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96" y="1623635"/>
            <a:ext cx="1098768" cy="46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26" y="2156120"/>
            <a:ext cx="651523" cy="7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96" y="3124285"/>
            <a:ext cx="989434" cy="69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512" y="62525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-216024" y="49188"/>
            <a:ext cx="7347563" cy="955202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Инвестиционное кредитование</a:t>
            </a:r>
            <a:b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технология </a:t>
            </a:r>
            <a:r>
              <a:rPr lang="ru-RU" altLang="ru-RU" sz="1200" kern="0" spc="-3" dirty="0" smtClean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кредитования на основе индивидуального подхода</a:t>
            </a:r>
            <a:endParaRPr lang="en-US" altLang="ru-RU" sz="1200" kern="0" spc="-3" dirty="0" smtClean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47675"/>
            <a:r>
              <a:rPr lang="ru-RU" sz="1200" kern="0" dirty="0" smtClean="0"/>
              <a:t/>
            </a:r>
            <a:br>
              <a:rPr lang="ru-RU" sz="1200" kern="0" dirty="0" smtClean="0"/>
            </a:br>
            <a:endParaRPr lang="ru-RU" sz="12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ятиугольник 31"/>
          <p:cNvSpPr>
            <a:spLocks noChangeArrowheads="1"/>
          </p:cNvSpPr>
          <p:nvPr/>
        </p:nvSpPr>
        <p:spPr bwMode="auto">
          <a:xfrm>
            <a:off x="288032" y="1028780"/>
            <a:ext cx="2592288" cy="965368"/>
          </a:xfrm>
          <a:prstGeom prst="homePlate">
            <a:avLst>
              <a:gd name="adj" fmla="val 20982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Покупка активов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    (без первоначального взноса),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Капитальный </a:t>
            </a: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ремонт,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Рефинансирование,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прочее</a:t>
            </a:r>
            <a:endParaRPr lang="ru-RU" altLang="ru-RU" sz="1100" b="1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" name="Пятиугольник 9"/>
          <p:cNvSpPr>
            <a:spLocks noChangeArrowheads="1"/>
          </p:cNvSpPr>
          <p:nvPr/>
        </p:nvSpPr>
        <p:spPr bwMode="auto">
          <a:xfrm>
            <a:off x="293088" y="2191353"/>
            <a:ext cx="2592288" cy="1435811"/>
          </a:xfrm>
          <a:prstGeom prst="homePlate">
            <a:avLst>
              <a:gd name="adj" fmla="val 14409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Покупка </a:t>
            </a: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оборудования,</a:t>
            </a:r>
            <a:endParaRPr lang="ru-RU" altLang="ru-RU" sz="1100" b="1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defTabSz="932962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Покупка транспортных </a:t>
            </a: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средств, </a:t>
            </a:r>
          </a:p>
          <a:p>
            <a:pPr algn="ctr" defTabSz="932962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Покупка коммерческой </a:t>
            </a:r>
          </a:p>
          <a:p>
            <a:pPr algn="ctr" defTabSz="932962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Недвижимости для последующей </a:t>
            </a:r>
          </a:p>
          <a:p>
            <a:pPr algn="ctr" defTabSz="932962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сдачи в аренду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" name="Пятиугольник 10"/>
          <p:cNvSpPr>
            <a:spLocks noChangeArrowheads="1"/>
          </p:cNvSpPr>
          <p:nvPr/>
        </p:nvSpPr>
        <p:spPr bwMode="auto">
          <a:xfrm>
            <a:off x="288030" y="3776626"/>
            <a:ext cx="2448271" cy="519938"/>
          </a:xfrm>
          <a:prstGeom prst="homePlate">
            <a:avLst>
              <a:gd name="adj" fmla="val 35642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Любая цель</a:t>
            </a:r>
            <a:endParaRPr lang="ru-RU" altLang="ru-RU" sz="1100" b="1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Пятиугольник 11"/>
          <p:cNvSpPr>
            <a:spLocks noChangeArrowheads="1"/>
          </p:cNvSpPr>
          <p:nvPr/>
        </p:nvSpPr>
        <p:spPr bwMode="auto">
          <a:xfrm>
            <a:off x="288032" y="4395367"/>
            <a:ext cx="2448269" cy="494023"/>
          </a:xfrm>
          <a:prstGeom prst="homePlate">
            <a:avLst>
              <a:gd name="adj" fmla="val 33282"/>
            </a:avLst>
          </a:prstGeom>
          <a:noFill/>
          <a:ln w="19050" algn="ctr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54075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4075" eaLnBrk="0" hangingPunct="0"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4075" eaLnBrk="0" hangingPunct="0"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4075" eaLnBrk="0" hangingPunct="0"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4075" eaLnBrk="0" hangingPunct="0"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Развитие </a:t>
            </a: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нового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1100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   направления </a:t>
            </a:r>
            <a:r>
              <a:rPr lang="ru-RU" altLang="ru-RU" sz="1100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деятельности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931669" y="4419664"/>
            <a:ext cx="1305234" cy="469726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Бизнес-</a:t>
            </a: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проект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931669" y="3778246"/>
            <a:ext cx="1282560" cy="518318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Бизнес-</a:t>
            </a: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доверие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931669" y="2191353"/>
            <a:ext cx="1305234" cy="1459222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Бизнес-актив</a:t>
            </a:r>
            <a:endParaRPr lang="ru-RU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Бизнес-</a:t>
            </a:r>
            <a:endParaRPr lang="ru-RU" sz="1100" b="1" dirty="0">
              <a:solidFill>
                <a:srgbClr val="000000"/>
              </a:solidFill>
              <a:cs typeface="Arial" pitchFamily="34" charset="0"/>
            </a:endParaRPr>
          </a:p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pitchFamily="34" charset="0"/>
              </a:rPr>
              <a:t>недвижимость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915989" y="1028780"/>
            <a:ext cx="1318197" cy="965368"/>
          </a:xfrm>
          <a:prstGeom prst="roundRect">
            <a:avLst/>
          </a:prstGeom>
          <a:solidFill>
            <a:srgbClr val="FFCC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00000"/>
                </a:solidFill>
                <a:cs typeface="Arial" pitchFamily="34" charset="0"/>
              </a:rPr>
              <a:t>Бизнес-</a:t>
            </a:r>
            <a:r>
              <a:rPr lang="ru-RU" sz="1100" b="1" dirty="0" err="1" smtClean="0">
                <a:solidFill>
                  <a:srgbClr val="000000"/>
                </a:solidFill>
                <a:cs typeface="Arial" pitchFamily="34" charset="0"/>
              </a:rPr>
              <a:t>инвест</a:t>
            </a:r>
            <a:endParaRPr lang="ru-RU" sz="11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 bwMode="auto">
          <a:xfrm>
            <a:off x="4371926" y="1017972"/>
            <a:ext cx="4176462" cy="965368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Разные формы предоставления (кредит – единовременное 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      предоставление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денежных средств;  </a:t>
            </a:r>
            <a:r>
              <a:rPr lang="ru-RU" sz="900" dirty="0" err="1">
                <a:latin typeface="Century Gothic" panose="020B0502020202020204" pitchFamily="34" charset="0"/>
                <a:cs typeface="Times New Roman"/>
              </a:rPr>
              <a:t>невозобновляемая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 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      кредитная линия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)</a:t>
            </a: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Длительный срок кредитования до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15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лет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4371926" y="2191353"/>
            <a:ext cx="4176462" cy="441693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Залог – приобретаемое имущество</a:t>
            </a:r>
          </a:p>
          <a:p>
            <a:pPr marL="345294" indent="-172647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В сумму кредита включена стоимость страховки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 за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1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год</a:t>
            </a:r>
          </a:p>
          <a:p>
            <a:pPr marL="172647" defTabSz="872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     и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стоимость доп. оборудования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4359921" y="3239450"/>
            <a:ext cx="4188467" cy="396433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Любая бизнес цель, в </a:t>
            </a:r>
            <a:r>
              <a:rPr lang="ru-RU" sz="900" dirty="0" err="1">
                <a:latin typeface="Century Gothic" panose="020B0502020202020204" pitchFamily="34" charset="0"/>
                <a:cs typeface="Times New Roman"/>
              </a:rPr>
              <a:t>т.ч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. рефинансирование кредитов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Длительный срок кредитования до 10 лет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4348088" y="3818566"/>
            <a:ext cx="4200300" cy="437677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Без залога 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Поручительство физических лиц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4359920" y="4419664"/>
            <a:ext cx="4188467" cy="469726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Длительный срок кредитования до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15 </a:t>
            </a: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лет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Помощь в составлении бизнес-плана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При расчете суммы кредита учет будущих </a:t>
            </a:r>
            <a:r>
              <a:rPr lang="ru-RU" sz="900" dirty="0" smtClean="0">
                <a:latin typeface="Century Gothic" panose="020B0502020202020204" pitchFamily="34" charset="0"/>
                <a:cs typeface="Times New Roman"/>
              </a:rPr>
              <a:t> поступлений</a:t>
            </a:r>
            <a:endParaRPr lang="ru-RU" sz="900" dirty="0"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4371926" y="2740944"/>
            <a:ext cx="4176462" cy="360040"/>
          </a:xfrm>
          <a:prstGeom prst="round2DiagRect">
            <a:avLst/>
          </a:prstGeom>
          <a:noFill/>
          <a:ln w="19050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Залог – приобретаемое имущество</a:t>
            </a:r>
          </a:p>
          <a:p>
            <a:pPr marL="346810" indent="-174163" defTabSz="872324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Times New Roman"/>
              </a:rPr>
              <a:t>Длительный срок кредитования – 10 лет</a:t>
            </a:r>
          </a:p>
        </p:txBody>
      </p:sp>
    </p:spTree>
    <p:extLst>
      <p:ext uri="{BB962C8B-B14F-4D97-AF65-F5344CB8AC3E}">
        <p14:creationId xmlns:p14="http://schemas.microsoft.com/office/powerpoint/2010/main" val="1412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8996"/>
            <a:ext cx="9144000" cy="193700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endParaRPr lang="en-US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12576" y="101728"/>
            <a:ext cx="8208912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447675" algn="ctr"/>
            <a:r>
              <a:rPr lang="ru-RU" b="1" kern="0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Льготные программы кредитования для малого бизнеса</a:t>
            </a:r>
          </a:p>
        </p:txBody>
      </p:sp>
      <p:pic>
        <p:nvPicPr>
          <p:cNvPr id="14" name="Рисунок 13" descr="Изображение выглядит как трава, небо, внешний, сельскохозяйственная машина&#10;&#10;Описание создано автоматически">
            <a:extLst>
              <a:ext uri="{FF2B5EF4-FFF2-40B4-BE49-F238E27FC236}">
                <a16:creationId xmlns="" xmlns:a16="http://schemas.microsoft.com/office/drawing/2014/main" id="{A3A1A9F7-0266-4934-A766-5666496E631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30367"/>
          <a:stretch>
            <a:fillRect/>
          </a:stretch>
        </p:blipFill>
        <p:spPr>
          <a:xfrm>
            <a:off x="220900" y="775616"/>
            <a:ext cx="3030794" cy="4939384"/>
          </a:xfrm>
        </p:spPr>
      </p:pic>
      <p:pic>
        <p:nvPicPr>
          <p:cNvPr id="22" name="Рисунок 21" descr="Изображение выглядит как трава, небо, внешний, гора&#10;&#10;Описание создано автоматически">
            <a:extLst>
              <a:ext uri="{FF2B5EF4-FFF2-40B4-BE49-F238E27FC236}">
                <a16:creationId xmlns="" xmlns:a16="http://schemas.microsoft.com/office/drawing/2014/main" id="{0B305223-3F22-40FE-8B01-A070701F33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29" r="30429"/>
          <a:stretch>
            <a:fillRect/>
          </a:stretch>
        </p:blipFill>
        <p:spPr>
          <a:xfrm>
            <a:off x="2714626" y="775616"/>
            <a:ext cx="3031331" cy="4939384"/>
          </a:xfr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BB76B119-45BB-45BD-ADC6-888B5E8B1A64}"/>
              </a:ext>
            </a:extLst>
          </p:cNvPr>
          <p:cNvSpPr/>
          <p:nvPr/>
        </p:nvSpPr>
        <p:spPr>
          <a:xfrm>
            <a:off x="5004898" y="1127478"/>
            <a:ext cx="3974504" cy="500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+mj-lt"/>
              </a:rPr>
              <a:t>Программа субсидирования </a:t>
            </a:r>
            <a:r>
              <a:rPr lang="ru-RU" sz="1900" dirty="0" smtClean="0">
                <a:solidFill>
                  <a:prstClr val="black"/>
                </a:solidFill>
                <a:latin typeface="+mj-lt"/>
              </a:rPr>
              <a:t>АПК</a:t>
            </a:r>
            <a:endParaRPr lang="ru-RU" sz="19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E2E14C5D-D500-4BA6-8259-04F1E8980782}"/>
              </a:ext>
            </a:extLst>
          </p:cNvPr>
          <p:cNvSpPr/>
          <p:nvPr/>
        </p:nvSpPr>
        <p:spPr>
          <a:xfrm>
            <a:off x="5004898" y="1758758"/>
            <a:ext cx="3974504" cy="500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 algn="ctr">
              <a:defRPr/>
            </a:pPr>
            <a:r>
              <a:rPr lang="ru-RU" sz="1900" dirty="0">
                <a:solidFill>
                  <a:prstClr val="black"/>
                </a:solidFill>
                <a:latin typeface="+mj-lt"/>
              </a:rPr>
              <a:t>Программа МЭР </a:t>
            </a:r>
            <a:endParaRPr lang="ru-RU" sz="19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1AEE9718-0365-4BE1-BF38-D852DED84753}"/>
              </a:ext>
            </a:extLst>
          </p:cNvPr>
          <p:cNvSpPr/>
          <p:nvPr/>
        </p:nvSpPr>
        <p:spPr>
          <a:xfrm>
            <a:off x="5031564" y="3357952"/>
            <a:ext cx="3960439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 algn="ctr">
              <a:defRPr/>
            </a:pPr>
            <a:r>
              <a:rPr lang="ru-RU" sz="1900" dirty="0">
                <a:solidFill>
                  <a:prstClr val="black"/>
                </a:solidFill>
                <a:latin typeface="+mj-lt"/>
              </a:rPr>
              <a:t>Программа Поддержки МСП </a:t>
            </a:r>
            <a:r>
              <a:rPr lang="ru-RU" sz="1900" dirty="0" smtClean="0">
                <a:solidFill>
                  <a:prstClr val="black"/>
                </a:solidFill>
                <a:latin typeface="+mj-lt"/>
              </a:rPr>
              <a:t>6,5 </a:t>
            </a:r>
            <a:r>
              <a:rPr lang="ru-RU" sz="1500" dirty="0" smtClean="0">
                <a:solidFill>
                  <a:prstClr val="black"/>
                </a:solidFill>
                <a:latin typeface="+mj-lt"/>
              </a:rPr>
              <a:t>(ориентировочные сроки запуска обновленной программы </a:t>
            </a:r>
          </a:p>
          <a:p>
            <a:pPr lvl="0" algn="ctr">
              <a:defRPr/>
            </a:pPr>
            <a:r>
              <a:rPr lang="ru-RU" sz="1500" dirty="0" smtClean="0">
                <a:solidFill>
                  <a:prstClr val="black"/>
                </a:solidFill>
                <a:latin typeface="+mj-lt"/>
              </a:rPr>
              <a:t>2 кв.2019г.) </a:t>
            </a:r>
            <a:endParaRPr lang="ru-RU" sz="1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12" y="62525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1AEE9718-0365-4BE1-BF38-D852DED84753}"/>
              </a:ext>
            </a:extLst>
          </p:cNvPr>
          <p:cNvSpPr/>
          <p:nvPr/>
        </p:nvSpPr>
        <p:spPr>
          <a:xfrm>
            <a:off x="5054832" y="4441676"/>
            <a:ext cx="3960439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 algn="ctr">
              <a:defRPr/>
            </a:pPr>
            <a:endParaRPr lang="ru-RU" sz="1900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900" dirty="0" smtClean="0">
                <a:solidFill>
                  <a:prstClr val="black"/>
                </a:solidFill>
                <a:latin typeface="+mj-lt"/>
              </a:rPr>
              <a:t>Программа Республики Беларусь</a:t>
            </a: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</a:rPr>
              <a:t>(ориентировочные сроки запуска обновленной программы </a:t>
            </a:r>
            <a:endParaRPr lang="ru-RU" sz="15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 </a:t>
            </a:r>
            <a:r>
              <a:rPr lang="ru-RU" sz="1500" dirty="0">
                <a:solidFill>
                  <a:prstClr val="black"/>
                </a:solidFill>
              </a:rPr>
              <a:t>кв.2019г.) </a:t>
            </a:r>
            <a:endParaRPr lang="ru-RU" sz="1500" dirty="0">
              <a:solidFill>
                <a:schemeClr val="accent2"/>
              </a:solidFill>
            </a:endParaRPr>
          </a:p>
          <a:p>
            <a:pPr lvl="0" algn="ctr">
              <a:defRPr/>
            </a:pPr>
            <a:endParaRPr lang="ru-RU" sz="19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E2E14C5D-D500-4BA6-8259-04F1E8980782}"/>
              </a:ext>
            </a:extLst>
          </p:cNvPr>
          <p:cNvSpPr/>
          <p:nvPr/>
        </p:nvSpPr>
        <p:spPr>
          <a:xfrm>
            <a:off x="5004898" y="2425452"/>
            <a:ext cx="397450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 algn="ctr">
              <a:defRPr/>
            </a:pPr>
            <a:endParaRPr lang="ru-RU" sz="1900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900" dirty="0" smtClean="0">
                <a:solidFill>
                  <a:prstClr val="black"/>
                </a:solidFill>
                <a:latin typeface="+mj-lt"/>
              </a:rPr>
              <a:t>Программа МПТ </a:t>
            </a:r>
            <a:r>
              <a:rPr lang="ru-RU" sz="1500" dirty="0">
                <a:solidFill>
                  <a:prstClr val="black"/>
                </a:solidFill>
              </a:rPr>
              <a:t>(ориентировочные сроки запуска обновленной программы </a:t>
            </a:r>
          </a:p>
          <a:p>
            <a:pPr lvl="0" algn="ctr">
              <a:defRPr/>
            </a:pPr>
            <a:r>
              <a:rPr lang="ru-RU" sz="1500" dirty="0">
                <a:solidFill>
                  <a:prstClr val="black"/>
                </a:solidFill>
              </a:rPr>
              <a:t>2 кв.2019г.) </a:t>
            </a:r>
            <a:endParaRPr lang="ru-RU" sz="1500" dirty="0">
              <a:solidFill>
                <a:schemeClr val="accent2"/>
              </a:solidFill>
            </a:endParaRPr>
          </a:p>
          <a:p>
            <a:pPr lvl="0" algn="ctr">
              <a:defRPr/>
            </a:pPr>
            <a:endParaRPr lang="ru-RU" sz="15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410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58" y="3073524"/>
            <a:ext cx="4438042" cy="2306538"/>
          </a:xfrm>
          <a:prstGeom prst="rect">
            <a:avLst/>
          </a:prstGeom>
          <a:blipFill dpi="0" rotWithShape="1">
            <a:blip r:embed="rId3">
              <a:alphaModFix amt="46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-252536" y="87831"/>
            <a:ext cx="7347563" cy="401204"/>
          </a:xfrm>
          <a:prstGeom prst="rect">
            <a:avLst/>
          </a:prstGeom>
        </p:spPr>
        <p:txBody>
          <a:bodyPr vert="horz" wrap="square" lIns="0" tIns="123004" rIns="0" bIns="0" rtlCol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rgbClr val="049536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sz="1800" kern="0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Льготные программы кредитования для малого бизнеса</a:t>
            </a:r>
            <a:endParaRPr lang="ru-RU" sz="1800" kern="0" spc="-3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1541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4"/>
          <p:cNvSpPr txBox="1"/>
          <p:nvPr/>
        </p:nvSpPr>
        <p:spPr>
          <a:xfrm>
            <a:off x="755576" y="841276"/>
            <a:ext cx="3096344" cy="2057862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marL="8542"/>
            <a:endParaRPr lang="ru-RU" sz="1100" b="1" spc="-3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8542" algn="ctr"/>
            <a:r>
              <a:rPr lang="ru-RU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Программа субсидирования</a:t>
            </a:r>
          </a:p>
          <a:p>
            <a:pPr marL="8542" algn="ctr"/>
            <a:r>
              <a:rPr lang="ru-RU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сельхоз </a:t>
            </a:r>
            <a:r>
              <a:rPr lang="ru-RU" b="1" spc="-3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товаропроизводителей Министерством Сельского Хозяйства </a:t>
            </a:r>
            <a:r>
              <a:rPr lang="ru-RU" b="1" spc="-3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РФ</a:t>
            </a:r>
          </a:p>
          <a:p>
            <a:pPr marL="8542"/>
            <a:endParaRPr sz="1000" b="1" dirty="0" smtClean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59936"/>
              </p:ext>
            </p:extLst>
          </p:nvPr>
        </p:nvGraphicFramePr>
        <p:xfrm>
          <a:off x="4733798" y="885081"/>
          <a:ext cx="4230689" cy="3838657"/>
        </p:xfrm>
        <a:graphic>
          <a:graphicData uri="http://schemas.openxmlformats.org/drawingml/2006/table">
            <a:tbl>
              <a:tblPr/>
              <a:tblGrid>
                <a:gridCol w="1391674"/>
                <a:gridCol w="2839015"/>
              </a:tblGrid>
              <a:tr h="149897">
                <a:tc>
                  <a:txBody>
                    <a:bodyPr/>
                    <a:lstStyle/>
                    <a:p>
                      <a:pPr marL="0" marR="0" lvl="1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Критерии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Условия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66492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заемщикам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Клиенты –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сельхозтоваропроизводители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237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Цели кредитования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Оборотные и инвестиционные цели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39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 оборотным кредитам до 1 года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 инвестиционным до 15 лет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226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Льготная процентная ставка для клиента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До 5% годовых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126">
                <a:tc>
                  <a:txBody>
                    <a:bodyPr/>
                    <a:lstStyle/>
                    <a:p>
                      <a:pPr marL="0" marR="0" lvl="1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A1A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Порядок включения в программу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принятие решения о кредитовании Банком;</a:t>
                      </a:r>
                    </a:p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согласование с региональным Министерством Сельского Хозяйства;</a:t>
                      </a:r>
                    </a:p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согласование с Федеральным Министерством Сельского Хозяйства;</a:t>
                      </a:r>
                    </a:p>
                    <a:p>
                      <a:pPr marL="171450" marR="0" lvl="0" indent="-171450" algn="just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5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выдача под льготную ставку после получения уведомления о включении в программу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(возможна выдача  по оборотным кредитам под стандартную ставку с последующим изменением на льготную ставку)</a:t>
                      </a:r>
                    </a:p>
                  </a:txBody>
                  <a:tcPr marL="35994" marR="35994" marT="35954" marB="35954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EAjEO240G1MCPix8Yu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EAjEO240G1MCPix8Yu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36_Firm Format - Russian">
  <a:themeElements>
    <a:clrScheme name="Другая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8000"/>
      </a:hlink>
      <a:folHlink>
        <a:srgbClr val="FFC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7_Firm Format - Russia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8_Firm Format - Russian">
  <a:themeElements>
    <a:clrScheme name="СБЕРБАНК _ ЮЗАБЕЛЬНО 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8000"/>
      </a:hlink>
      <a:folHlink>
        <a:srgbClr val="FFC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9_Firm Format - Russian">
  <a:themeElements>
    <a:clrScheme name="СБЕРБАНК _ ЮЗАБЕЛЬНО 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8000"/>
      </a:hlink>
      <a:folHlink>
        <a:srgbClr val="FFC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0_Firm Format - Russian">
  <a:themeElements>
    <a:clrScheme name="СБЕРБАНК _ ЮЗАБЕЛЬНО 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8000"/>
      </a:hlink>
      <a:folHlink>
        <a:srgbClr val="FFC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1_Firm Format - Russian">
  <a:themeElements>
    <a:clrScheme name="Другая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8000"/>
      </a:hlink>
      <a:folHlink>
        <a:srgbClr val="FFC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2_Firm Format - Russian">
  <a:themeElements>
    <a:clrScheme name="Другая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8000"/>
      </a:hlink>
      <a:folHlink>
        <a:srgbClr val="FFC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3_Firm Format - Russian">
  <a:themeElements>
    <a:clrScheme name="Другая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8000"/>
      </a:hlink>
      <a:folHlink>
        <a:srgbClr val="FFC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2.2.1.53549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Items/>
  </com.sap.ip.bi.pioneer>
</Application>
</file>

<file path=customXml/item2.xml><?xml version="1.0" encoding="utf-8"?>
<Application xmlns="http://www.sap.com/cof/powerpoint/application">
  <Version>2</Version>
  <Revision>2.2.1.53549</Revision>
</Application>
</file>

<file path=customXml/itemProps1.xml><?xml version="1.0" encoding="utf-8"?>
<ds:datastoreItem xmlns:ds="http://schemas.openxmlformats.org/officeDocument/2006/customXml" ds:itemID="{2EF9F53C-8B60-4821-9A5E-C9A7686F88A3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625A1F11-8916-42C4-9054-B8783DCEEFC8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107432</TotalTime>
  <Words>1116</Words>
  <Application>Microsoft Office PowerPoint</Application>
  <PresentationFormat>Экран (16:10)</PresentationFormat>
  <Paragraphs>222</Paragraphs>
  <Slides>16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36_Firm Format - Russian</vt:lpstr>
      <vt:lpstr>37_Firm Format - Russian</vt:lpstr>
      <vt:lpstr>38_Firm Format - Russian</vt:lpstr>
      <vt:lpstr>39_Firm Format - Russian</vt:lpstr>
      <vt:lpstr>40_Firm Format - Russian</vt:lpstr>
      <vt:lpstr>41_Firm Format - Russian</vt:lpstr>
      <vt:lpstr>42_Firm Format - Russian</vt:lpstr>
      <vt:lpstr>43_Firm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Обсуждение комплексной результативности по итогам 2 кв. 2016</dc:title>
  <dc:creator>Ромашов Константин Викторович</dc:creator>
  <cp:lastModifiedBy>Оржеховская Ирина Александровна</cp:lastModifiedBy>
  <cp:revision>2178</cp:revision>
  <cp:lastPrinted>2019-02-26T15:26:39Z</cp:lastPrinted>
  <dcterms:created xsi:type="dcterms:W3CDTF">2016-08-17T15:44:24Z</dcterms:created>
  <dcterms:modified xsi:type="dcterms:W3CDTF">2019-06-06T09:58:52Z</dcterms:modified>
</cp:coreProperties>
</file>