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673" r:id="rId2"/>
  </p:sldMasterIdLst>
  <p:notesMasterIdLst>
    <p:notesMasterId r:id="rId22"/>
  </p:notesMasterIdLst>
  <p:handoutMasterIdLst>
    <p:handoutMasterId r:id="rId23"/>
  </p:handoutMasterIdLst>
  <p:sldIdLst>
    <p:sldId id="684" r:id="rId3"/>
    <p:sldId id="1040" r:id="rId4"/>
    <p:sldId id="1041" r:id="rId5"/>
    <p:sldId id="1042" r:id="rId6"/>
    <p:sldId id="1044" r:id="rId7"/>
    <p:sldId id="1045" r:id="rId8"/>
    <p:sldId id="1046" r:id="rId9"/>
    <p:sldId id="1048" r:id="rId10"/>
    <p:sldId id="1052" r:id="rId11"/>
    <p:sldId id="1053" r:id="rId12"/>
    <p:sldId id="1054" r:id="rId13"/>
    <p:sldId id="1055" r:id="rId14"/>
    <p:sldId id="1056" r:id="rId15"/>
    <p:sldId id="1057" r:id="rId16"/>
    <p:sldId id="1058" r:id="rId17"/>
    <p:sldId id="1059" r:id="rId18"/>
    <p:sldId id="1060" r:id="rId19"/>
    <p:sldId id="1061" r:id="rId20"/>
    <p:sldId id="863" r:id="rId21"/>
  </p:sldIdLst>
  <p:sldSz cx="9144000" cy="6858000" type="screen4x3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1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2AE0A"/>
    <a:srgbClr val="008000"/>
    <a:srgbClr val="00CC00"/>
    <a:srgbClr val="E17101"/>
    <a:srgbClr val="FEA144"/>
    <a:srgbClr val="EFFF1D"/>
    <a:srgbClr val="F5FF76"/>
    <a:srgbClr val="FFEF30"/>
    <a:srgbClr val="FFFC99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3"/>
    <p:restoredTop sz="92663"/>
  </p:normalViewPr>
  <p:slideViewPr>
    <p:cSldViewPr>
      <p:cViewPr varScale="1">
        <p:scale>
          <a:sx n="63" d="100"/>
          <a:sy n="63" d="100"/>
        </p:scale>
        <p:origin x="-5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7016"/>
    </p:cViewPr>
  </p:sorterViewPr>
  <p:notesViewPr>
    <p:cSldViewPr>
      <p:cViewPr varScale="1">
        <p:scale>
          <a:sx n="118" d="100"/>
          <a:sy n="118" d="100"/>
        </p:scale>
        <p:origin x="-2082" y="-96"/>
      </p:cViewPr>
      <p:guideLst>
        <p:guide orient="horz" pos="2141"/>
        <p:guide pos="312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028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3824" y="1"/>
            <a:ext cx="43028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EDE8F49-7455-DB44-A93A-17B01D00B935}" type="datetimeFigureOut">
              <a:rPr lang="ru-RU"/>
              <a:pPr>
                <a:defRPr/>
              </a:pPr>
              <a:t>26.11.2018</a:t>
            </a:fld>
            <a:endParaRPr lang="ru-RU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4"/>
            <a:ext cx="43028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824" y="6456364"/>
            <a:ext cx="43028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2333AAF-04F3-1A40-8004-1259D8ECA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64875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028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824" y="1"/>
            <a:ext cx="43028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347" y="3228976"/>
            <a:ext cx="7943532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4"/>
            <a:ext cx="43028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824" y="6456364"/>
            <a:ext cx="43028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A621F93-440F-EB47-B7FC-217DA2A4C4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47891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20D33286-7DF0-4944-B851-A84403A367DF}" type="slidenum">
              <a:rPr kumimoji="0" lang="ru-RU" sz="1200"/>
              <a:pPr/>
              <a:t>1</a:t>
            </a:fld>
            <a:endParaRPr kumimoji="0" 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805B1E-0F7B-488E-AB4F-BA4EB0A9F3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9636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8C34D-6DC9-4532-8111-66FABA0A9FB4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621F93-440F-EB47-B7FC-217DA2A4C41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621F93-440F-EB47-B7FC-217DA2A4C41F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6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37288"/>
            <a:ext cx="197643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700338" y="6524625"/>
            <a:ext cx="532765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935870-6FF3-43A9-86B5-2510D381D4BB}" type="datetime1">
              <a:rPr lang="ru-RU" smtClean="0"/>
              <a:pPr>
                <a:defRPr/>
              </a:pPr>
              <a:t>26.11.2018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B7F139-CE91-D047-9AB1-7AD10486E4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558566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7E085-9A89-4E6C-82F4-EC61D461ACF9}" type="datetime1">
              <a:rPr lang="ru-RU" smtClean="0"/>
              <a:pPr>
                <a:defRPr/>
              </a:pPr>
              <a:t>26.11.2018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198AD-F942-764C-B04F-8B8D25667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0135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74238-DDA7-4202-AB5A-4DA31421DE75}" type="datetime1">
              <a:rPr lang="ru-RU" smtClean="0"/>
              <a:pPr>
                <a:defRPr/>
              </a:pPr>
              <a:t>26.11.2018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047D5-817D-144F-A074-B25C87DB4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8906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9AA07-8B7D-47C4-B679-7B58598AE27F}" type="datetime1">
              <a:rPr lang="ru-RU" smtClean="0"/>
              <a:pPr>
                <a:defRPr/>
              </a:pPr>
              <a:t>26.11.2018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81FE9-F73F-3F4B-AC2C-A06D1A1A8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4432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CF282-B50C-4636-B7CD-3FD84159A3CC}" type="datetime1">
              <a:rPr lang="ru-RU" smtClean="0"/>
              <a:pPr>
                <a:defRPr/>
              </a:pPr>
              <a:t>26.11.2018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4C7E8-8E12-734E-8207-EAFBE3B90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5383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7"/>
          <p:cNvCxnSpPr/>
          <p:nvPr userDrawn="1"/>
        </p:nvCxnSpPr>
        <p:spPr>
          <a:xfrm>
            <a:off x="2700338" y="6524625"/>
            <a:ext cx="532765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7584" y="6165304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9DECC-FE4C-4B83-98DC-E453421FC987}" type="datetime1">
              <a:rPr lang="ru-RU"/>
              <a:pPr>
                <a:defRPr/>
              </a:pPr>
              <a:t>26.11.2018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E4624-F830-453C-9E6F-D6B22FBF3D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 userDrawn="1"/>
        </p:nvSpPr>
        <p:spPr bwMode="auto">
          <a:xfrm>
            <a:off x="0" y="163286"/>
            <a:ext cx="8335963" cy="474663"/>
          </a:xfrm>
          <a:prstGeom prst="rect">
            <a:avLst/>
          </a:prstGeom>
          <a:solidFill>
            <a:srgbClr val="5CDE0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>
                <a:solidFill>
                  <a:srgbClr val="FFFF00"/>
                </a:solidFill>
                <a:latin typeface="Times New Roman" charset="0"/>
                <a:ea typeface="Arial" charset="0"/>
                <a:cs typeface="Times New Roman" charset="0"/>
              </a:rPr>
              <a:t> </a:t>
            </a:r>
            <a:endParaRPr lang="ru-RU" sz="2800" b="1" dirty="0">
              <a:solidFill>
                <a:srgbClr val="FFFF00"/>
              </a:solidFill>
              <a:latin typeface="Times New Roman" charset="0"/>
              <a:ea typeface="Arial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2265081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17127-D37F-449F-95DF-BC9AF7B0972E}" type="datetime1">
              <a:rPr lang="ru-RU"/>
              <a:pPr>
                <a:defRPr/>
              </a:pPr>
              <a:t>26.11.2018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F5975-3B71-4BEA-B38E-DB7829FBAE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57701106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5B0DA-1BFD-451E-8697-7A3DC09BAA2F}" type="datetime1">
              <a:rPr lang="ru-RU"/>
              <a:pPr>
                <a:defRPr/>
              </a:pPr>
              <a:t>26.11.2018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40C09-C525-4272-A131-3FC89E8708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0019962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D7B46-6DFC-4F4A-8FDF-739C052D4553}" type="datetime1">
              <a:rPr lang="ru-RU"/>
              <a:pPr>
                <a:defRPr/>
              </a:pPr>
              <a:t>26.11.2018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57A70-E6FA-46CD-8E15-7B6FBC6337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34234427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437BC-5702-4050-B920-141252CA28D3}" type="datetime1">
              <a:rPr lang="ru-RU"/>
              <a:pPr>
                <a:defRPr/>
              </a:pPr>
              <a:t>26.11.2018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5E2FC-BE9F-4804-B77B-44619AB968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7630220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3ACB0-0F01-4CA0-AE6B-CAC776EB1616}" type="datetime1">
              <a:rPr lang="ru-RU"/>
              <a:pPr>
                <a:defRPr/>
              </a:pPr>
              <a:t>26.11.2018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E0E6C-83E5-4CC8-B50B-5710D640BA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738407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571744"/>
            <a:ext cx="8229600" cy="1143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E33FD-A29D-E54E-8B32-0BCEA7AFC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8777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5"/>
          <p:cNvCxnSpPr/>
          <p:nvPr userDrawn="1"/>
        </p:nvCxnSpPr>
        <p:spPr>
          <a:xfrm>
            <a:off x="2700338" y="6524625"/>
            <a:ext cx="532765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EA3FB-538D-491F-B41A-B5ADF1442C16}" type="datetime1">
              <a:rPr lang="ru-RU"/>
              <a:pPr>
                <a:defRPr/>
              </a:pPr>
              <a:t>26.11.2018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08FC3-7196-49BC-8ED2-CD528E320E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 bwMode="auto">
          <a:xfrm>
            <a:off x="0" y="163286"/>
            <a:ext cx="8335963" cy="474663"/>
          </a:xfrm>
          <a:prstGeom prst="rect">
            <a:avLst/>
          </a:prstGeom>
          <a:solidFill>
            <a:srgbClr val="5CDE0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>
                <a:solidFill>
                  <a:srgbClr val="FFFF00"/>
                </a:solidFill>
                <a:latin typeface="Times New Roman" charset="0"/>
                <a:ea typeface="Arial" charset="0"/>
                <a:cs typeface="Times New Roman" charset="0"/>
              </a:rPr>
              <a:t> </a:t>
            </a:r>
            <a:endParaRPr lang="ru-RU" sz="2800" b="1" dirty="0">
              <a:solidFill>
                <a:srgbClr val="FFFF00"/>
              </a:solidFill>
              <a:latin typeface="Times New Roman" charset="0"/>
              <a:ea typeface="Arial" charset="0"/>
              <a:cs typeface="Times New Roman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237288"/>
            <a:ext cx="197643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54141849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7A080-5A3E-453D-B5FE-210884CD8D41}" type="datetime1">
              <a:rPr lang="ru-RU"/>
              <a:pPr>
                <a:defRPr/>
              </a:pPr>
              <a:t>26.11.2018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8B2EE-AA93-4C29-9FDF-ED35FC7CED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05402812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Чтобы добавить рисунок. перетащите его на заполнитель или щелкните значок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458A3-59DD-4287-B578-2758E24BD984}" type="datetime1">
              <a:rPr lang="ru-RU"/>
              <a:pPr>
                <a:defRPr/>
              </a:pPr>
              <a:t>26.11.2018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52018-DA2A-4856-AE0F-E6F09B8E57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2633235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09FF3-BB93-43F2-9F1E-5809C72523B6}" type="datetime1">
              <a:rPr lang="ru-RU"/>
              <a:pPr>
                <a:defRPr/>
              </a:pPr>
              <a:t>26.11.2018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C3A98-2FE6-4896-B145-017A0444C5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5075558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7FAA2-4D62-4D06-9A95-7DD3A6883196}" type="datetime1">
              <a:rPr lang="ru-RU"/>
              <a:pPr>
                <a:defRPr/>
              </a:pPr>
              <a:t>26.11.2018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472F8-5B19-4E54-8DAB-5AB0E1C326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1075432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B4D01-C706-4CB5-907A-00FAD543D198}" type="datetime1">
              <a:rPr lang="ru-RU"/>
              <a:pPr>
                <a:defRPr/>
              </a:pPr>
              <a:t>26.11.2018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E179B-DFAD-41C6-86E8-45D186A070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25282023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dirty="0"/>
              <a:t>Щелкните значок. чтобы добавить таблицу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1A2F6-6CA1-4E06-BCF7-BB4123DF4335}" type="datetime1">
              <a:rPr lang="ru-RU"/>
              <a:pPr>
                <a:defRPr/>
              </a:pPr>
              <a:t>26.11.2018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A79A2-7BEA-4E86-9334-907E5E1F2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41399382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E8DF3-3142-4437-8994-7A82D7094FCB}" type="datetime1">
              <a:rPr lang="ru-RU" smtClean="0"/>
              <a:pPr>
                <a:defRPr/>
              </a:pPr>
              <a:t>26.11.2018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95DFF-45B5-5E42-87E4-7FF253661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988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6A568-065A-42EE-89FC-7A71C96989C3}" type="datetime1">
              <a:rPr lang="ru-RU" smtClean="0"/>
              <a:pPr>
                <a:defRPr/>
              </a:pPr>
              <a:t>26.11.2018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1818F-52EB-CA40-BA4F-CB804A39C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37288"/>
            <a:ext cx="197643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 userDrawn="1"/>
        </p:nvCxnSpPr>
        <p:spPr>
          <a:xfrm>
            <a:off x="2700338" y="6524625"/>
            <a:ext cx="532765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97855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24706-E08C-4CE7-893D-D8C5E94E4E5C}" type="datetime1">
              <a:rPr lang="ru-RU" smtClean="0"/>
              <a:pPr>
                <a:defRPr/>
              </a:pPr>
              <a:t>26.11.2018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396A3-0522-BD4B-8A12-1CE869E0F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106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9B90D-30C1-4E66-A4B7-80581A1E9EAA}" type="datetime1">
              <a:rPr lang="ru-RU" smtClean="0"/>
              <a:pPr>
                <a:defRPr/>
              </a:pPr>
              <a:t>26.11.2018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300F8-A922-4E45-BC2D-99C8D91A1F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4568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C5141-345C-4349-B67F-E8327185E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0927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E33FD-A29D-E54E-8B32-0BCEA7AFC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2528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087C2-4F44-4366-987E-37CC6EA51F6C}" type="datetime1">
              <a:rPr lang="ru-RU" smtClean="0"/>
              <a:pPr>
                <a:defRPr/>
              </a:pPr>
              <a:t>26.11.2018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A61B8-AB42-824E-BDC2-1EC0C37E2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0478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FC6CDA62-C30B-4361-8043-96F516029731}" type="datetime1">
              <a:rPr lang="ru-RU" smtClean="0"/>
              <a:pPr>
                <a:defRPr/>
              </a:pPr>
              <a:t>26.11.2018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248" y="6237312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DB7F139-CE91-D047-9AB1-7AD10486E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88913"/>
            <a:ext cx="8243888" cy="503237"/>
          </a:xfrm>
          <a:prstGeom prst="rect">
            <a:avLst/>
          </a:prstGeom>
          <a:solidFill>
            <a:srgbClr val="5BC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92D05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9" r:id="rId1"/>
    <p:sldLayoutId id="2147484670" r:id="rId2"/>
    <p:sldLayoutId id="2147484660" r:id="rId3"/>
    <p:sldLayoutId id="2147484661" r:id="rId4"/>
    <p:sldLayoutId id="2147484662" r:id="rId5"/>
    <p:sldLayoutId id="2147484663" r:id="rId6"/>
    <p:sldLayoutId id="2147484671" r:id="rId7"/>
    <p:sldLayoutId id="2147484672" r:id="rId8"/>
    <p:sldLayoutId id="2147484664" r:id="rId9"/>
    <p:sldLayoutId id="2147484665" r:id="rId10"/>
    <p:sldLayoutId id="2147484666" r:id="rId11"/>
    <p:sldLayoutId id="2147484667" r:id="rId12"/>
    <p:sldLayoutId id="2147484668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Arial" charset="0"/>
              </a:defRPr>
            </a:lvl1pPr>
          </a:lstStyle>
          <a:p>
            <a:pPr>
              <a:defRPr/>
            </a:pPr>
            <a:fld id="{606E1262-76F1-4C34-90F5-03094163F980}" type="datetime1">
              <a:rPr lang="ru-RU"/>
              <a:pPr>
                <a:defRPr/>
              </a:pPr>
              <a:t>26.11.2018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Arial" charset="0"/>
              </a:defRPr>
            </a:lvl1pPr>
          </a:lstStyle>
          <a:p>
            <a:pPr>
              <a:defRPr/>
            </a:pPr>
            <a:fld id="{4A28679A-7A9B-4625-B9D8-F6040A4CB0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2765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4" r:id="rId1"/>
    <p:sldLayoutId id="2147484675" r:id="rId2"/>
    <p:sldLayoutId id="2147484676" r:id="rId3"/>
    <p:sldLayoutId id="2147484677" r:id="rId4"/>
    <p:sldLayoutId id="2147484678" r:id="rId5"/>
    <p:sldLayoutId id="2147484679" r:id="rId6"/>
    <p:sldLayoutId id="2147484680" r:id="rId7"/>
    <p:sldLayoutId id="2147484681" r:id="rId8"/>
    <p:sldLayoutId id="2147484682" r:id="rId9"/>
    <p:sldLayoutId id="2147484683" r:id="rId10"/>
    <p:sldLayoutId id="2147484684" r:id="rId11"/>
    <p:sldLayoutId id="2147484685" r:id="rId12"/>
    <p:sldLayoutId id="2147484686" r:id="rId13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Relationship Id="rId9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7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Relationship Id="rId9" Type="http://schemas.openxmlformats.org/officeDocument/2006/relationships/image" Target="../media/image28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jpeg"/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Relationship Id="rId14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3" Type="http://schemas.openxmlformats.org/officeDocument/2006/relationships/image" Target="../media/image1.pn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10" Type="http://schemas.openxmlformats.org/officeDocument/2006/relationships/image" Target="../media/image63.gif"/><Relationship Id="rId4" Type="http://schemas.openxmlformats.org/officeDocument/2006/relationships/image" Target="../media/image4.jpeg"/><Relationship Id="rId9" Type="http://schemas.openxmlformats.org/officeDocument/2006/relationships/image" Target="../media/image6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487930"/>
              </a:clrFrom>
              <a:clrTo>
                <a:srgbClr val="48793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395288" y="4797425"/>
            <a:ext cx="2376487" cy="15113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ru-RU" sz="1600" spc="-100" dirty="0">
              <a:solidFill>
                <a:schemeClr val="bg1"/>
              </a:solidFill>
              <a:latin typeface="Pragmatica Bold" pitchFamily="34" charset="0"/>
            </a:endParaRPr>
          </a:p>
        </p:txBody>
      </p:sp>
      <p:sp>
        <p:nvSpPr>
          <p:cNvPr id="17412" name="Заголовок 1"/>
          <p:cNvSpPr txBox="1">
            <a:spLocks/>
          </p:cNvSpPr>
          <p:nvPr/>
        </p:nvSpPr>
        <p:spPr bwMode="auto">
          <a:xfrm>
            <a:off x="0" y="3833813"/>
            <a:ext cx="6049963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US" b="1" dirty="0">
                <a:solidFill>
                  <a:srgbClr val="FFE100"/>
                </a:solidFill>
                <a:latin typeface="Pragmatica Bold" charset="0"/>
              </a:rPr>
              <a:t/>
            </a:r>
            <a:br>
              <a:rPr kumimoji="0" lang="en-US" b="1" dirty="0">
                <a:solidFill>
                  <a:srgbClr val="FFE100"/>
                </a:solidFill>
                <a:latin typeface="Pragmatica Bold" charset="0"/>
              </a:rPr>
            </a:br>
            <a:endParaRPr kumimoji="0" lang="en-US" b="1" dirty="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endParaRPr kumimoji="0" lang="en-US" b="1" dirty="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endParaRPr kumimoji="0" lang="en-US" b="1" dirty="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endParaRPr kumimoji="0" lang="en-US" b="1" dirty="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1741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55443"/>
            <a:ext cx="2592288" cy="54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5576" y="1844824"/>
            <a:ext cx="69847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 </a:t>
            </a:r>
            <a:r>
              <a:rPr lang="ru-RU" sz="4400" b="1" spc="100" dirty="0" smtClean="0">
                <a:solidFill>
                  <a:srgbClr val="EFFF1D"/>
                </a:solidFill>
                <a:latin typeface="Pragmatica Book"/>
              </a:rPr>
              <a:t>Акселератор банка «Центр-инвест»</a:t>
            </a:r>
            <a:endParaRPr lang="en-US" sz="4400" b="1" spc="100" dirty="0" smtClean="0">
              <a:solidFill>
                <a:srgbClr val="EFFF1D"/>
              </a:solidFill>
              <a:latin typeface="Pragmatica Book"/>
            </a:endParaRPr>
          </a:p>
          <a:p>
            <a:pPr algn="ctr"/>
            <a:r>
              <a:rPr lang="en-US" sz="4400" b="1" spc="100" dirty="0" smtClean="0">
                <a:solidFill>
                  <a:schemeClr val="bg1">
                    <a:lumMod val="95000"/>
                  </a:schemeClr>
                </a:solidFill>
                <a:latin typeface="Pragmatica Book"/>
              </a:rPr>
              <a:t> acc.centrinvest.ru</a:t>
            </a:r>
            <a:endParaRPr lang="ru-RU" sz="4400" b="1" spc="100" dirty="0">
              <a:solidFill>
                <a:schemeClr val="bg1">
                  <a:lumMod val="95000"/>
                </a:schemeClr>
              </a:solidFill>
              <a:latin typeface="Pragmatica Book"/>
            </a:endParaRPr>
          </a:p>
        </p:txBody>
      </p:sp>
      <p:pic>
        <p:nvPicPr>
          <p:cNvPr id="10" name="Рисунок 9" descr="CFG_Logo1 копия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6" y="548680"/>
            <a:ext cx="2016224" cy="958456"/>
          </a:xfrm>
          <a:prstGeom prst="rect">
            <a:avLst/>
          </a:prstGeom>
        </p:spPr>
      </p:pic>
      <p:pic>
        <p:nvPicPr>
          <p:cNvPr id="8" name="Рисунок 7" descr="kisspng-investment-money-finance-service-take-the-gold-businessman-5a7d2a31ce4b17.78556070151815224184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4005064"/>
            <a:ext cx="2574528" cy="2636912"/>
          </a:xfrm>
          <a:prstGeom prst="rect">
            <a:avLst/>
          </a:prstGeom>
        </p:spPr>
      </p:pic>
      <p:pic>
        <p:nvPicPr>
          <p:cNvPr id="14" name="Рисунок 13" descr="Фиксированная-стоимость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19672" y="3933056"/>
            <a:ext cx="912440" cy="9124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1560" y="1196752"/>
            <a:ext cx="806489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«Предпринимательский всеобуч»</a:t>
            </a:r>
            <a:r>
              <a:rPr lang="ru-RU" sz="2400" dirty="0" smtClean="0">
                <a:latin typeface="+mj-lt"/>
              </a:rPr>
              <a:t> - это онлайн платформа</a:t>
            </a:r>
            <a:r>
              <a:rPr lang="en-US" sz="2400" dirty="0" smtClean="0">
                <a:latin typeface="+mj-lt"/>
              </a:rPr>
              <a:t> </a:t>
            </a:r>
            <a:r>
              <a:rPr lang="ru-RU" sz="2400" dirty="0" smtClean="0">
                <a:latin typeface="+mj-lt"/>
              </a:rPr>
              <a:t>дистанционного обучения для предпринимателей и тех, кто хочет ими стать.</a:t>
            </a:r>
          </a:p>
          <a:p>
            <a:pPr algn="ctr"/>
            <a:r>
              <a:rPr lang="ru-RU" sz="2400" dirty="0" smtClean="0">
                <a:latin typeface="+mj-lt"/>
              </a:rPr>
              <a:t>Сайт: </a:t>
            </a:r>
            <a:r>
              <a:rPr lang="ru-RU" sz="2400" b="1" dirty="0" smtClean="0">
                <a:latin typeface="+mj-lt"/>
              </a:rPr>
              <a:t>всеобуч.рф</a:t>
            </a:r>
          </a:p>
          <a:p>
            <a:pPr algn="ctr"/>
            <a:endParaRPr lang="ru-RU" sz="2400" dirty="0" smtClean="0">
              <a:latin typeface="Century Gothic" pitchFamily="34" charset="0"/>
            </a:endParaRPr>
          </a:p>
          <a:p>
            <a:pPr algn="ctr"/>
            <a:endParaRPr lang="ru-RU" sz="2400" dirty="0" smtClean="0">
              <a:latin typeface="Century Gothic" pitchFamily="34" charset="0"/>
            </a:endParaRPr>
          </a:p>
          <a:p>
            <a:pPr algn="ctr"/>
            <a:r>
              <a:rPr lang="ru-RU" sz="2000" dirty="0" smtClean="0">
                <a:latin typeface="+mj-lt"/>
              </a:rPr>
              <a:t>В бесплатном доступе находятся все обучающие курсы, более 30 видеолекций, лучшие методические пособия и тесты для самоконтроля, которые позволят оценить свои предпринимательские навыки и грамотно организовать свое дело.</a:t>
            </a:r>
          </a:p>
          <a:p>
            <a:pPr algn="ctr"/>
            <a:endParaRPr lang="ru-RU" sz="2400" dirty="0">
              <a:latin typeface="Century Gothic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915816" y="3068960"/>
            <a:ext cx="3528392" cy="0"/>
          </a:xfrm>
          <a:prstGeom prst="line">
            <a:avLst/>
          </a:prstGeom>
          <a:ln w="50800" cap="rnd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0" y="128245"/>
            <a:ext cx="841423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600" b="1" dirty="0" smtClean="0">
                <a:solidFill>
                  <a:srgbClr val="FFFF00"/>
                </a:solidFill>
                <a:latin typeface="Pragmatica Book"/>
                <a:cs typeface="Times New Roman" charset="0"/>
              </a:rPr>
              <a:t>Акселератор банка «</a:t>
            </a:r>
            <a:r>
              <a:rPr lang="ru-RU" sz="2600" b="1" dirty="0" err="1" smtClean="0">
                <a:solidFill>
                  <a:srgbClr val="FFFF00"/>
                </a:solidFill>
                <a:latin typeface="Pragmatica Book"/>
                <a:cs typeface="Times New Roman" charset="0"/>
              </a:rPr>
              <a:t>Центр-инвест</a:t>
            </a:r>
            <a:r>
              <a:rPr lang="ru-RU" sz="2600" b="1" dirty="0" smtClean="0">
                <a:solidFill>
                  <a:srgbClr val="FFFF00"/>
                </a:solidFill>
                <a:latin typeface="Pragmatica Book"/>
                <a:cs typeface="Times New Roman" charset="0"/>
              </a:rPr>
              <a:t>»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085184"/>
            <a:ext cx="3789052" cy="854440"/>
          </a:xfrm>
          <a:prstGeom prst="rect">
            <a:avLst/>
          </a:prstGeom>
        </p:spPr>
      </p:pic>
      <p:pic>
        <p:nvPicPr>
          <p:cNvPr id="12" name="Picture 4" descr="http://qrcoder.ru/code/?https%3A%2F%2Fschool.centrinvest.ru%2F&amp;3&amp;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5013176"/>
            <a:ext cx="1057275" cy="1057276"/>
          </a:xfrm>
          <a:prstGeom prst="rect">
            <a:avLst/>
          </a:prstGeom>
          <a:noFill/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0CD27DE2-AD22-6F4C-BB9D-FA3293DDB528}" type="slidenum">
              <a:rPr kumimoji="0" lang="ru-RU" sz="1600" b="1">
                <a:latin typeface="Pragmatica Book" charset="0"/>
              </a:rPr>
              <a:pPr/>
              <a:t>10</a:t>
            </a:fld>
            <a:endParaRPr kumimoji="0" lang="ru-RU" sz="1600" b="1" dirty="0">
              <a:latin typeface="Pragmatica Book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2204864"/>
            <a:ext cx="22322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CC00"/>
                </a:solidFill>
                <a:latin typeface="+mj-lt"/>
              </a:rPr>
              <a:t>14 388 </a:t>
            </a:r>
            <a:endParaRPr lang="ru-RU" sz="4400" b="1" dirty="0">
              <a:solidFill>
                <a:srgbClr val="00CC00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04256" y="2276872"/>
            <a:ext cx="6444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+mj-lt"/>
              </a:rPr>
              <a:t>получили сертификаты об успешном прохождении онлайн-курса</a:t>
            </a:r>
            <a:endParaRPr lang="ru-RU" sz="2800" b="1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9033" y="908720"/>
            <a:ext cx="19207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CC00"/>
                </a:solidFill>
                <a:latin typeface="+mj-lt"/>
              </a:rPr>
              <a:t>33 918</a:t>
            </a:r>
            <a:endParaRPr lang="ru-RU" sz="4400" b="1" dirty="0">
              <a:solidFill>
                <a:srgbClr val="00CC00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908720"/>
            <a:ext cx="6480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+mj-lt"/>
              </a:rPr>
              <a:t>человек зарегистрировались на интернет-портале </a:t>
            </a:r>
            <a:r>
              <a:rPr lang="ru-RU" sz="2800" b="1" dirty="0" smtClean="0">
                <a:latin typeface="+mj-lt"/>
              </a:rPr>
              <a:t>«Предпринимательский всеобуч»</a:t>
            </a:r>
            <a:endParaRPr lang="ru-RU" sz="2800" b="1" dirty="0"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28245"/>
            <a:ext cx="841423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600" b="1" dirty="0" smtClean="0">
                <a:solidFill>
                  <a:srgbClr val="FFFF00"/>
                </a:solidFill>
                <a:latin typeface="Pragmatica Book"/>
                <a:cs typeface="Times New Roman" charset="0"/>
              </a:rPr>
              <a:t>Акселератор банка «</a:t>
            </a:r>
            <a:r>
              <a:rPr lang="ru-RU" sz="2600" b="1" dirty="0" err="1" smtClean="0">
                <a:solidFill>
                  <a:srgbClr val="FFFF00"/>
                </a:solidFill>
                <a:latin typeface="Pragmatica Book"/>
                <a:cs typeface="Times New Roman" charset="0"/>
              </a:rPr>
              <a:t>Центр-инвест</a:t>
            </a:r>
            <a:r>
              <a:rPr lang="ru-RU" sz="2600" b="1" dirty="0" smtClean="0">
                <a:solidFill>
                  <a:srgbClr val="FFFF00"/>
                </a:solidFill>
                <a:latin typeface="Pragmatica Book"/>
                <a:cs typeface="Times New Roman" charset="0"/>
              </a:rPr>
              <a:t>»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580112" y="3284984"/>
            <a:ext cx="1973673" cy="1901665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rgbClr val="87C1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644008" y="4509120"/>
            <a:ext cx="2016224" cy="1944216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38100">
            <a:solidFill>
              <a:srgbClr val="87C1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588224" y="4509120"/>
            <a:ext cx="1944216" cy="1944216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38100">
            <a:solidFill>
              <a:srgbClr val="87C1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lum contrast="6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728" y="4361664"/>
            <a:ext cx="1083560" cy="108356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33056"/>
            <a:ext cx="3789052" cy="854440"/>
          </a:xfrm>
          <a:prstGeom prst="rect">
            <a:avLst/>
          </a:prstGeom>
        </p:spPr>
      </p:pic>
      <p:pic>
        <p:nvPicPr>
          <p:cNvPr id="18" name="Picture 4" descr="http://qrcoder.ru/code/?https%3A%2F%2Fschool.centrinvest.ru%2F&amp;3&amp;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4221088"/>
            <a:ext cx="1057275" cy="1057276"/>
          </a:xfrm>
          <a:prstGeom prst="rect">
            <a:avLst/>
          </a:prstGeom>
          <a:noFill/>
        </p:spPr>
      </p:pic>
      <p:sp>
        <p:nvSpPr>
          <p:cNvPr id="1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0CD27DE2-AD22-6F4C-BB9D-FA3293DDB528}" type="slidenum">
              <a:rPr kumimoji="0" lang="ru-RU" sz="1600" b="1">
                <a:latin typeface="Pragmatica Book" charset="0"/>
              </a:rPr>
              <a:pPr/>
              <a:t>11</a:t>
            </a:fld>
            <a:endParaRPr kumimoji="0" lang="ru-RU" sz="1600" b="1" dirty="0">
              <a:latin typeface="Pragmatica Book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908720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+mj-lt"/>
              </a:rPr>
              <a:t>Топ 5 городов, из которых приходят в акселератор банка «Центр-инвест»</a:t>
            </a:r>
            <a:endParaRPr lang="ru-RU" sz="28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09936" y="1916832"/>
            <a:ext cx="5310336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600" dirty="0" smtClean="0">
                <a:solidFill>
                  <a:srgbClr val="00CC00"/>
                </a:solidFill>
                <a:latin typeface="+mj-lt"/>
              </a:rPr>
              <a:t>Ростов-на-Дону</a:t>
            </a:r>
          </a:p>
          <a:p>
            <a:pPr algn="ctr"/>
            <a:r>
              <a:rPr lang="ru-RU" sz="4000" dirty="0" smtClean="0">
                <a:solidFill>
                  <a:srgbClr val="00CC00"/>
                </a:solidFill>
                <a:latin typeface="+mj-lt"/>
              </a:rPr>
              <a:t>Краснодар</a:t>
            </a:r>
          </a:p>
          <a:p>
            <a:pPr algn="ctr"/>
            <a:r>
              <a:rPr lang="ru-RU" sz="3400" dirty="0" smtClean="0">
                <a:solidFill>
                  <a:srgbClr val="00CC00"/>
                </a:solidFill>
                <a:latin typeface="+mj-lt"/>
              </a:rPr>
              <a:t>Сальск</a:t>
            </a:r>
          </a:p>
          <a:p>
            <a:pPr algn="ctr"/>
            <a:r>
              <a:rPr lang="ru-RU" sz="2800" dirty="0" smtClean="0">
                <a:solidFill>
                  <a:srgbClr val="00CC00"/>
                </a:solidFill>
                <a:latin typeface="+mj-lt"/>
              </a:rPr>
              <a:t>Таганрог</a:t>
            </a:r>
            <a:endParaRPr lang="ru-RU" sz="2500" dirty="0" smtClean="0">
              <a:solidFill>
                <a:srgbClr val="00CC00"/>
              </a:solidFill>
              <a:latin typeface="+mj-lt"/>
            </a:endParaRPr>
          </a:p>
          <a:p>
            <a:pPr algn="ctr"/>
            <a:r>
              <a:rPr lang="ru-RU" sz="2300" dirty="0" smtClean="0">
                <a:solidFill>
                  <a:srgbClr val="00CC00"/>
                </a:solidFill>
                <a:latin typeface="+mj-lt"/>
              </a:rPr>
              <a:t>Волгоград</a:t>
            </a:r>
            <a:endParaRPr lang="ru-RU" sz="2300" dirty="0">
              <a:solidFill>
                <a:srgbClr val="00CC00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28245"/>
            <a:ext cx="841423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600" b="1" dirty="0" smtClean="0">
                <a:solidFill>
                  <a:srgbClr val="FFFF00"/>
                </a:solidFill>
                <a:latin typeface="Pragmatica Book"/>
                <a:cs typeface="Times New Roman" charset="0"/>
              </a:rPr>
              <a:t>Акселератор банка «</a:t>
            </a:r>
            <a:r>
              <a:rPr lang="ru-RU" sz="2600" b="1" dirty="0" err="1" smtClean="0">
                <a:solidFill>
                  <a:srgbClr val="FFFF00"/>
                </a:solidFill>
                <a:latin typeface="Pragmatica Book"/>
                <a:cs typeface="Times New Roman" charset="0"/>
              </a:rPr>
              <a:t>Центр-инвест</a:t>
            </a:r>
            <a:r>
              <a:rPr lang="ru-RU" sz="2600" b="1" dirty="0" smtClean="0">
                <a:solidFill>
                  <a:srgbClr val="FFFF00"/>
                </a:solidFill>
                <a:latin typeface="Pragmatica Book"/>
                <a:cs typeface="Times New Roman" charset="0"/>
              </a:rPr>
              <a:t>»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0" name="Picture 3" descr="O:\secret\логотип Ростова.jpg"/>
          <p:cNvPicPr>
            <a:picLocks noChangeAspect="1" noChangeArrowheads="1"/>
          </p:cNvPicPr>
          <p:nvPr/>
        </p:nvPicPr>
        <p:blipFill>
          <a:blip r:embed="rId2" cstate="print"/>
          <a:srcRect t="43872" b="8897"/>
          <a:stretch>
            <a:fillRect/>
          </a:stretch>
        </p:blipFill>
        <p:spPr bwMode="auto">
          <a:xfrm>
            <a:off x="813182" y="4581128"/>
            <a:ext cx="7287210" cy="1584176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0CD27DE2-AD22-6F4C-BB9D-FA3293DDB528}" type="slidenum">
              <a:rPr kumimoji="0" lang="ru-RU" sz="1600" b="1">
                <a:latin typeface="Pragmatica Book" charset="0"/>
              </a:rPr>
              <a:pPr/>
              <a:t>12</a:t>
            </a:fld>
            <a:endParaRPr kumimoji="0" lang="ru-RU" sz="1600" b="1" dirty="0">
              <a:latin typeface="Pragmatica Book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6512" y="839034"/>
            <a:ext cx="6984776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2500" b="1" dirty="0" smtClean="0">
                <a:latin typeface="Pragmatica Book"/>
                <a:cs typeface="Times New Roman" charset="0"/>
              </a:rPr>
              <a:t>Специальные предложения по кредитам для выпускников акселератора</a:t>
            </a:r>
            <a:endParaRPr lang="ru-RU" sz="25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4941168"/>
            <a:ext cx="6480720" cy="1138773"/>
          </a:xfrm>
          <a:prstGeom prst="rect">
            <a:avLst/>
          </a:prstGeom>
          <a:ln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entury Gothic" pitchFamily="34" charset="0"/>
              </a:rPr>
              <a:t>+</a:t>
            </a:r>
            <a:r>
              <a:rPr lang="ru-RU" sz="4000" dirty="0" smtClean="0">
                <a:latin typeface="Century Gothic" pitchFamily="34" charset="0"/>
              </a:rPr>
              <a:t> </a:t>
            </a:r>
            <a:r>
              <a:rPr lang="ru-RU" sz="2800" dirty="0" smtClean="0">
                <a:latin typeface="Pragmatica Book"/>
              </a:rPr>
              <a:t>Бесплатное открытие расчетного счета и обслуживание в течение года</a:t>
            </a:r>
            <a:endParaRPr lang="ru-RU" sz="2600" dirty="0"/>
          </a:p>
        </p:txBody>
      </p:sp>
      <p:sp>
        <p:nvSpPr>
          <p:cNvPr id="5130" name="AutoShape 10" descr="https://api.icons8.com/download/71ee30926e63391fd60bf5d7e911ed8f7743ae40/Android_L/PNG/512/Time_And_Date/clock-5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132" name="AutoShape 12" descr="https://api.icons8.com/download/71ee30926e63391fd60bf5d7e911ed8f7743ae40/Android_L/PNG/512/Time_And_Date/clock-5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134" name="AutoShape 14" descr="https://api.icons8.com/download/71ee30926e63391fd60bf5d7e911ed8f7743ae40/Android_L/PNG/512/Time_And_Date/clock-5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140" name="AutoShape 20" descr="ÐÐ°ÑÑÐ¸Ð½ÐºÐ¸ Ð¿Ð¾ Ð·Ð°Ð¿ÑÐ¾ÑÑ Ð¸ÐºÐ¾Ð½ÐºÐ° Ð±ÑÐ´Ð¸Ð»ÑÐ½Ð¸Ðº Ð¸Ð· Ð°Ð¹ÑÐ¾Ð½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074" name="Picture 2" descr="http://image.flaticon.com/icons/png/512/257/257314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5095799" y="3016695"/>
            <a:ext cx="484313" cy="48431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128245"/>
            <a:ext cx="841423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600" b="1" dirty="0" smtClean="0">
                <a:solidFill>
                  <a:srgbClr val="FFFF00"/>
                </a:solidFill>
                <a:latin typeface="Pragmatica Book"/>
                <a:cs typeface="Times New Roman" charset="0"/>
              </a:rPr>
              <a:t>Акселератор банка «</a:t>
            </a:r>
            <a:r>
              <a:rPr lang="ru-RU" sz="2600" b="1" dirty="0" err="1" smtClean="0">
                <a:solidFill>
                  <a:srgbClr val="FFFF00"/>
                </a:solidFill>
                <a:latin typeface="Pragmatica Book"/>
                <a:cs typeface="Times New Roman" charset="0"/>
              </a:rPr>
              <a:t>Центр-инвест</a:t>
            </a:r>
            <a:r>
              <a:rPr lang="ru-RU" sz="2600" b="1" dirty="0" smtClean="0">
                <a:solidFill>
                  <a:srgbClr val="FFFF00"/>
                </a:solidFill>
                <a:latin typeface="Pragmatica Book"/>
                <a:cs typeface="Times New Roman" charset="0"/>
              </a:rPr>
              <a:t>»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2113979"/>
            <a:ext cx="4445515" cy="2539157"/>
          </a:xfrm>
          <a:prstGeom prst="rect">
            <a:avLst/>
          </a:prstGeom>
          <a:ln>
            <a:solidFill>
              <a:srgbClr val="5CDE0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5CDE04"/>
                </a:solidFill>
                <a:latin typeface="Pragmatica Book"/>
              </a:rPr>
              <a:t>1 </a:t>
            </a:r>
            <a:r>
              <a:rPr lang="ru-RU" sz="2500" dirty="0" err="1" smtClean="0">
                <a:latin typeface="Pragmatica Book"/>
              </a:rPr>
              <a:t>млн</a:t>
            </a:r>
            <a:r>
              <a:rPr lang="ru-RU" sz="2500" dirty="0" smtClean="0">
                <a:latin typeface="Pragmatica Book"/>
              </a:rPr>
              <a:t> рублей</a:t>
            </a:r>
            <a:r>
              <a:rPr lang="ru-RU" sz="2500" dirty="0" smtClean="0">
                <a:latin typeface="Century Gothic" pitchFamily="34" charset="0"/>
              </a:rPr>
              <a:t> </a:t>
            </a:r>
            <a:endParaRPr lang="ru-RU" sz="2500" dirty="0" smtClean="0">
              <a:latin typeface="Pragmatica Book"/>
            </a:endParaRPr>
          </a:p>
          <a:p>
            <a:pPr algn="ctr">
              <a:spcAft>
                <a:spcPts val="1800"/>
              </a:spcAft>
            </a:pP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agmatica Book"/>
              </a:rPr>
              <a:t> </a:t>
            </a:r>
            <a:r>
              <a:rPr lang="en-US" sz="4800" b="1" dirty="0" smtClean="0">
                <a:solidFill>
                  <a:srgbClr val="5CDE04"/>
                </a:solidFill>
                <a:latin typeface="Pragmatica Book"/>
              </a:rPr>
              <a:t>3</a:t>
            </a:r>
            <a:r>
              <a:rPr lang="ru-RU" sz="2500" dirty="0" smtClean="0">
                <a:latin typeface="Pragmatica Book"/>
              </a:rPr>
              <a:t> года</a:t>
            </a:r>
            <a:endParaRPr lang="ru-RU" sz="2500" b="1" dirty="0" smtClean="0">
              <a:solidFill>
                <a:schemeClr val="tx1">
                  <a:lumMod val="75000"/>
                  <a:lumOff val="25000"/>
                </a:schemeClr>
              </a:solidFill>
              <a:latin typeface="Pragmatica Book"/>
            </a:endParaRPr>
          </a:p>
          <a:p>
            <a:pPr algn="ctr">
              <a:spcAft>
                <a:spcPts val="1800"/>
              </a:spcAft>
            </a:pPr>
            <a:r>
              <a:rPr lang="ru-RU" sz="2500" dirty="0" smtClean="0">
                <a:latin typeface="Pragmatica Book"/>
              </a:rPr>
              <a:t>ставка</a:t>
            </a:r>
            <a:r>
              <a:rPr lang="en-US" sz="4800" b="1" dirty="0" smtClean="0">
                <a:solidFill>
                  <a:srgbClr val="5CDE04"/>
                </a:solidFill>
                <a:latin typeface="Pragmatica Book"/>
              </a:rPr>
              <a:t> 1</a:t>
            </a:r>
            <a:r>
              <a:rPr lang="ru-RU" sz="4800" b="1" dirty="0" smtClean="0">
                <a:solidFill>
                  <a:srgbClr val="5CDE04"/>
                </a:solidFill>
                <a:latin typeface="Pragmatica Book"/>
              </a:rPr>
              <a:t>2%</a:t>
            </a:r>
            <a:r>
              <a:rPr lang="ru-RU" sz="2500" dirty="0" smtClean="0">
                <a:latin typeface="Pragmatica Book"/>
              </a:rPr>
              <a:t> годовых</a:t>
            </a:r>
            <a:endParaRPr lang="ru-RU" sz="2500" b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5076056" y="2708920"/>
            <a:ext cx="3499693" cy="0"/>
          </a:xfrm>
          <a:prstGeom prst="line">
            <a:avLst/>
          </a:prstGeom>
          <a:ln w="50800" cap="rnd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868144" y="2855258"/>
            <a:ext cx="25202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>
                <a:latin typeface="Pragmatica Book"/>
              </a:rPr>
              <a:t>без залога и поручительства</a:t>
            </a:r>
            <a:endParaRPr lang="ru-RU" sz="2500" dirty="0"/>
          </a:p>
        </p:txBody>
      </p:sp>
      <p:pic>
        <p:nvPicPr>
          <p:cNvPr id="5138" name="Picture 18" descr="http://image.flaticon.com/icons/png/128/218/21849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52936"/>
            <a:ext cx="936104" cy="936104"/>
          </a:xfrm>
          <a:prstGeom prst="rect">
            <a:avLst/>
          </a:prstGeom>
          <a:noFill/>
        </p:spPr>
      </p:pic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0CD27DE2-AD22-6F4C-BB9D-FA3293DDB528}" type="slidenum">
              <a:rPr kumimoji="0" lang="ru-RU" sz="1600" b="1">
                <a:latin typeface="Pragmatica Book" charset="0"/>
              </a:rPr>
              <a:pPr/>
              <a:t>13</a:t>
            </a:fld>
            <a:endParaRPr kumimoji="0" lang="ru-RU" sz="1600" b="1" dirty="0">
              <a:latin typeface="Pragmatica Book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484784"/>
            <a:ext cx="525658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>
                <a:solidFill>
                  <a:schemeClr val="bg1"/>
                </a:solidFill>
                <a:latin typeface="Century Gothic" pitchFamily="34" charset="0"/>
              </a:rPr>
              <a:t> </a:t>
            </a:r>
            <a:endParaRPr lang="ru-RU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130" name="AutoShape 10" descr="https://api.icons8.com/download/71ee30926e63391fd60bf5d7e911ed8f7743ae40/Android_L/PNG/512/Time_And_Date/clock-5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132" name="AutoShape 12" descr="https://api.icons8.com/download/71ee30926e63391fd60bf5d7e911ed8f7743ae40/Android_L/PNG/512/Time_And_Date/clock-5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134" name="AutoShape 14" descr="https://api.icons8.com/download/71ee30926e63391fd60bf5d7e911ed8f7743ae40/Android_L/PNG/512/Time_And_Date/clock-5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140" name="AutoShape 20" descr="ÐÐ°ÑÑÐ¸Ð½ÐºÐ¸ Ð¿Ð¾ Ð·Ð°Ð¿ÑÐ¾ÑÑ Ð¸ÐºÐ¾Ð½ÐºÐ° Ð±ÑÐ´Ð¸Ð»ÑÐ½Ð¸Ðº Ð¸Ð· Ð°Ð¹ÑÐ¾Ð½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3" name="Рисунок 12" descr="UKGUD4bHD5s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r="8122" b="312"/>
          <a:stretch>
            <a:fillRect/>
          </a:stretch>
        </p:blipFill>
        <p:spPr>
          <a:xfrm>
            <a:off x="4716016" y="821641"/>
            <a:ext cx="3672408" cy="2647550"/>
          </a:xfrm>
          <a:prstGeom prst="roundRect">
            <a:avLst/>
          </a:prstGeom>
          <a:ln w="38100">
            <a:solidFill>
              <a:schemeClr val="bg1"/>
            </a:solidFill>
            <a:prstDash val="dash"/>
          </a:ln>
        </p:spPr>
      </p:pic>
      <p:pic>
        <p:nvPicPr>
          <p:cNvPr id="16" name="Рисунок 15" descr="-2R4glRMviQ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l="2373"/>
          <a:stretch>
            <a:fillRect/>
          </a:stretch>
        </p:blipFill>
        <p:spPr>
          <a:xfrm>
            <a:off x="4716016" y="3570841"/>
            <a:ext cx="3744416" cy="2548465"/>
          </a:xfrm>
          <a:prstGeom prst="roundRect">
            <a:avLst/>
          </a:prstGeom>
          <a:ln w="38100">
            <a:solidFill>
              <a:schemeClr val="bg1"/>
            </a:solidFill>
            <a:prstDash val="dash"/>
          </a:ln>
        </p:spPr>
      </p:pic>
      <p:pic>
        <p:nvPicPr>
          <p:cNvPr id="18" name="Рисунок 17" descr="P_20170629_182432.jpg"/>
          <p:cNvPicPr>
            <a:picLocks noChangeAspect="1"/>
          </p:cNvPicPr>
          <p:nvPr/>
        </p:nvPicPr>
        <p:blipFill>
          <a:blip r:embed="rId4" cstate="print">
            <a:lum bright="10000" contrast="20000"/>
          </a:blip>
          <a:srcRect r="19295"/>
          <a:stretch>
            <a:fillRect/>
          </a:stretch>
        </p:blipFill>
        <p:spPr>
          <a:xfrm>
            <a:off x="752461" y="836712"/>
            <a:ext cx="3819539" cy="2662164"/>
          </a:xfrm>
          <a:prstGeom prst="roundRect">
            <a:avLst/>
          </a:prstGeom>
          <a:ln w="38100">
            <a:solidFill>
              <a:schemeClr val="bg1"/>
            </a:solidFill>
            <a:prstDash val="dash"/>
          </a:ln>
        </p:spPr>
      </p:pic>
      <p:pic>
        <p:nvPicPr>
          <p:cNvPr id="20" name="Рисунок 19" descr="img-23.jpg"/>
          <p:cNvPicPr>
            <a:picLocks noChangeAspect="1"/>
          </p:cNvPicPr>
          <p:nvPr/>
        </p:nvPicPr>
        <p:blipFill>
          <a:blip r:embed="rId5" cstate="print">
            <a:lum contrast="10000"/>
          </a:blip>
          <a:srcRect b="2314"/>
          <a:stretch>
            <a:fillRect/>
          </a:stretch>
        </p:blipFill>
        <p:spPr>
          <a:xfrm>
            <a:off x="755576" y="3573015"/>
            <a:ext cx="3816424" cy="2485113"/>
          </a:xfrm>
          <a:prstGeom prst="roundRect">
            <a:avLst/>
          </a:prstGeom>
          <a:ln w="38100">
            <a:solidFill>
              <a:schemeClr val="bg1"/>
            </a:solidFill>
            <a:prstDash val="dash"/>
          </a:ln>
        </p:spPr>
      </p:pic>
      <p:sp>
        <p:nvSpPr>
          <p:cNvPr id="14" name="Прямоугольник 13"/>
          <p:cNvSpPr/>
          <p:nvPr/>
        </p:nvSpPr>
        <p:spPr>
          <a:xfrm>
            <a:off x="0" y="116632"/>
            <a:ext cx="841423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600" b="1" dirty="0" smtClean="0">
                <a:solidFill>
                  <a:srgbClr val="FFFF00"/>
                </a:solidFill>
                <a:latin typeface="Pragmatica Book"/>
                <a:cs typeface="Times New Roman" charset="0"/>
              </a:rPr>
              <a:t>Акселератор банка «</a:t>
            </a:r>
            <a:r>
              <a:rPr lang="ru-RU" sz="2600" b="1" dirty="0" err="1" smtClean="0">
                <a:solidFill>
                  <a:srgbClr val="FFFF00"/>
                </a:solidFill>
                <a:latin typeface="Pragmatica Book"/>
                <a:cs typeface="Times New Roman" charset="0"/>
              </a:rPr>
              <a:t>Центр-инвест</a:t>
            </a:r>
            <a:r>
              <a:rPr lang="ru-RU" sz="2600" b="1" dirty="0" smtClean="0">
                <a:solidFill>
                  <a:srgbClr val="FFFF00"/>
                </a:solidFill>
                <a:latin typeface="Pragmatica Book"/>
                <a:cs typeface="Times New Roman" charset="0"/>
              </a:rPr>
              <a:t>». </a:t>
            </a:r>
            <a:r>
              <a:rPr lang="ru-RU" sz="2600" b="1" dirty="0" err="1" smtClean="0">
                <a:solidFill>
                  <a:srgbClr val="FFFF00"/>
                </a:solidFill>
                <a:latin typeface="Pragmatica Book"/>
                <a:cs typeface="Times New Roman" charset="0"/>
              </a:rPr>
              <a:t>Воркшопы</a:t>
            </a:r>
            <a:r>
              <a:rPr lang="ru-RU" sz="2600" b="1" dirty="0" smtClean="0">
                <a:solidFill>
                  <a:srgbClr val="FFFF00"/>
                </a:solidFill>
                <a:latin typeface="Pragmatica Book"/>
                <a:cs typeface="Times New Roman" charset="0"/>
              </a:rPr>
              <a:t>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0CD27DE2-AD22-6F4C-BB9D-FA3293DDB528}" type="slidenum">
              <a:rPr kumimoji="0" lang="ru-RU" sz="1600" b="1">
                <a:latin typeface="Pragmatica Book" charset="0"/>
              </a:rPr>
              <a:pPr/>
              <a:t>14</a:t>
            </a:fld>
            <a:endParaRPr kumimoji="0" lang="ru-RU" sz="1600" b="1" dirty="0">
              <a:latin typeface="Pragmatica Book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484784"/>
            <a:ext cx="525658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>
                <a:solidFill>
                  <a:schemeClr val="bg1"/>
                </a:solidFill>
                <a:latin typeface="Century Gothic" pitchFamily="34" charset="0"/>
              </a:rPr>
              <a:t> </a:t>
            </a:r>
            <a:endParaRPr lang="ru-RU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130" name="AutoShape 10" descr="https://api.icons8.com/download/71ee30926e63391fd60bf5d7e911ed8f7743ae40/Android_L/PNG/512/Time_And_Date/clock-5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132" name="AutoShape 12" descr="https://api.icons8.com/download/71ee30926e63391fd60bf5d7e911ed8f7743ae40/Android_L/PNG/512/Time_And_Date/clock-5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134" name="AutoShape 14" descr="https://api.icons8.com/download/71ee30926e63391fd60bf5d7e911ed8f7743ae40/Android_L/PNG/512/Time_And_Date/clock-5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88024" y="3068960"/>
            <a:ext cx="3978696" cy="2862322"/>
          </a:xfrm>
          <a:prstGeom prst="rect">
            <a:avLst/>
          </a:prstGeom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Pragmatica Book"/>
                <a:cs typeface="Times New Roman" charset="0"/>
              </a:rPr>
              <a:t>Главное не грамотно воспользоваться деньгами, а не упустить свой шанс в жизни. Наставничество – это не только советы кому-то, но и собственное развитие. Обмен идеями, опытом в конечном счете идет обеим сторонам на пользу. </a:t>
            </a:r>
          </a:p>
          <a:p>
            <a:endParaRPr lang="ru-RU" i="1" dirty="0" smtClean="0">
              <a:latin typeface="Pragmatica Book"/>
              <a:cs typeface="Times New Roman" charset="0"/>
            </a:endParaRPr>
          </a:p>
          <a:p>
            <a:r>
              <a:rPr lang="ru-RU" i="1" dirty="0" smtClean="0">
                <a:latin typeface="Pragmatica Book"/>
                <a:cs typeface="Times New Roman" charset="0"/>
              </a:rPr>
              <a:t>Даниил </a:t>
            </a:r>
            <a:r>
              <a:rPr lang="ru-RU" i="1" dirty="0" err="1" smtClean="0">
                <a:latin typeface="Pragmatica Book"/>
                <a:cs typeface="Times New Roman" charset="0"/>
              </a:rPr>
              <a:t>Костяев</a:t>
            </a:r>
            <a:r>
              <a:rPr lang="ru-RU" i="1" dirty="0" smtClean="0">
                <a:latin typeface="Pragmatica Book"/>
                <a:cs typeface="Times New Roman" charset="0"/>
              </a:rPr>
              <a:t>, «</a:t>
            </a:r>
            <a:r>
              <a:rPr lang="ru-RU" i="1" dirty="0" err="1" smtClean="0">
                <a:latin typeface="Pragmatica Book"/>
                <a:cs typeface="Times New Roman" charset="0"/>
              </a:rPr>
              <a:t>ЮрДан</a:t>
            </a:r>
            <a:r>
              <a:rPr lang="ru-RU" i="1" dirty="0" smtClean="0">
                <a:latin typeface="Pragmatica Book"/>
                <a:cs typeface="Times New Roman" charset="0"/>
              </a:rPr>
              <a:t>»</a:t>
            </a:r>
            <a:r>
              <a:rPr lang="ru-RU" sz="1600" i="1" dirty="0" smtClean="0">
                <a:latin typeface="Pragmatica Book"/>
                <a:cs typeface="Times New Roman" charset="0"/>
              </a:rPr>
              <a:t> </a:t>
            </a:r>
            <a:endParaRPr lang="ru-RU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915816" y="836712"/>
            <a:ext cx="4014192" cy="2000548"/>
          </a:xfrm>
          <a:prstGeom prst="rect">
            <a:avLst/>
          </a:prstGeom>
          <a:ln w="19050">
            <a:solidFill>
              <a:srgbClr val="FFEF3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Pragmatica Book"/>
                <a:cs typeface="Times New Roman" charset="0"/>
              </a:rPr>
              <a:t>Акселератор показал мне, как прийти к успеху. Мы продумали </a:t>
            </a:r>
            <a:r>
              <a:rPr lang="ru-RU" dirty="0" err="1" smtClean="0">
                <a:latin typeface="Pragmatica Book"/>
                <a:cs typeface="Times New Roman" charset="0"/>
              </a:rPr>
              <a:t>контент</a:t>
            </a:r>
            <a:r>
              <a:rPr lang="ru-RU" dirty="0" smtClean="0">
                <a:latin typeface="Pragmatica Book"/>
                <a:cs typeface="Times New Roman" charset="0"/>
              </a:rPr>
              <a:t>, идею и дали клиенту «на пробу». Так я нашел свою нишу. </a:t>
            </a:r>
          </a:p>
          <a:p>
            <a:endParaRPr lang="ru-RU" dirty="0" smtClean="0">
              <a:latin typeface="Pragmatica Book"/>
              <a:cs typeface="Times New Roman" charset="0"/>
            </a:endParaRPr>
          </a:p>
          <a:p>
            <a:r>
              <a:rPr lang="ru-RU" i="1" dirty="0" smtClean="0">
                <a:latin typeface="Pragmatica Book"/>
                <a:cs typeface="Times New Roman" charset="0"/>
              </a:rPr>
              <a:t>Андрей Деев, «Суши </a:t>
            </a:r>
            <a:r>
              <a:rPr lang="ru-RU" i="1" dirty="0" err="1" smtClean="0">
                <a:latin typeface="Pragmatica Book"/>
                <a:cs typeface="Times New Roman" charset="0"/>
              </a:rPr>
              <a:t>Wok</a:t>
            </a:r>
            <a:r>
              <a:rPr lang="ru-RU" i="1" dirty="0" smtClean="0">
                <a:latin typeface="Pragmatica Book"/>
                <a:cs typeface="Times New Roman" charset="0"/>
              </a:rPr>
              <a:t>»</a:t>
            </a:r>
          </a:p>
          <a:p>
            <a:r>
              <a:rPr lang="ru-RU" sz="1600" dirty="0" smtClean="0">
                <a:latin typeface="Pragmatica Book"/>
                <a:cs typeface="Times New Roman" charset="0"/>
              </a:rPr>
              <a:t>   </a:t>
            </a:r>
            <a:endParaRPr lang="ru-RU" sz="1600" dirty="0" smtClean="0">
              <a:latin typeface="Century Gothic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3068960"/>
            <a:ext cx="4392488" cy="2862322"/>
          </a:xfrm>
          <a:prstGeom prst="rect">
            <a:avLst/>
          </a:prstGeom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Pragmatica Book"/>
                <a:cs typeface="Times New Roman" charset="0"/>
              </a:rPr>
              <a:t>Свой бизнес - это шанс на самореализацию в полной мере. Стабильно и гладко не будет поначалу, к этому нужно быть готовым. У меня было все в подвешенном состоянии почти год, но постепенно благодаря акселератору мы смогли выровнять ситуацию. </a:t>
            </a:r>
          </a:p>
          <a:p>
            <a:endParaRPr lang="ru-RU" dirty="0" smtClean="0">
              <a:latin typeface="Pragmatica Book"/>
              <a:cs typeface="Times New Roman" charset="0"/>
            </a:endParaRPr>
          </a:p>
          <a:p>
            <a:r>
              <a:rPr lang="ru-RU" i="1" dirty="0" smtClean="0">
                <a:latin typeface="Pragmatica Book"/>
                <a:cs typeface="Times New Roman" charset="0"/>
              </a:rPr>
              <a:t>Александр </a:t>
            </a:r>
            <a:r>
              <a:rPr lang="ru-RU" i="1" dirty="0" err="1" smtClean="0">
                <a:latin typeface="Pragmatica Book"/>
                <a:cs typeface="Times New Roman" charset="0"/>
              </a:rPr>
              <a:t>Пикулик</a:t>
            </a:r>
            <a:r>
              <a:rPr lang="ru-RU" i="1" dirty="0" smtClean="0">
                <a:latin typeface="Pragmatica Book"/>
                <a:cs typeface="Times New Roman" charset="0"/>
              </a:rPr>
              <a:t>, «3Д </a:t>
            </a:r>
            <a:r>
              <a:rPr lang="ru-RU" i="1" dirty="0" err="1" smtClean="0">
                <a:latin typeface="Pragmatica Book"/>
                <a:cs typeface="Times New Roman" charset="0"/>
              </a:rPr>
              <a:t>Принт</a:t>
            </a:r>
            <a:r>
              <a:rPr lang="ru-RU" i="1" dirty="0" smtClean="0">
                <a:latin typeface="Pragmatica Book"/>
                <a:cs typeface="Times New Roman" charset="0"/>
              </a:rPr>
              <a:t> </a:t>
            </a:r>
            <a:r>
              <a:rPr lang="ru-RU" i="1" dirty="0" err="1" smtClean="0">
                <a:latin typeface="Pragmatica Book"/>
                <a:cs typeface="Times New Roman" charset="0"/>
              </a:rPr>
              <a:t>Лаб</a:t>
            </a:r>
            <a:r>
              <a:rPr lang="ru-RU" i="1" dirty="0" smtClean="0">
                <a:latin typeface="Pragmatica Book"/>
                <a:cs typeface="Times New Roman" charset="0"/>
              </a:rPr>
              <a:t>» </a:t>
            </a:r>
            <a:r>
              <a:rPr lang="ru-RU" sz="1600" i="1" dirty="0" smtClean="0">
                <a:latin typeface="Pragmatica Book"/>
                <a:cs typeface="Times New Roman" charset="0"/>
              </a:rPr>
              <a:t>   </a:t>
            </a:r>
            <a:endParaRPr lang="ru-RU" sz="1600" i="1" dirty="0">
              <a:latin typeface="Century Gothic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59023"/>
            <a:ext cx="8414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Pragmatica Book"/>
                <a:cs typeface="Times New Roman" charset="0"/>
              </a:rPr>
              <a:t>Акселератор банка «</a:t>
            </a:r>
            <a:r>
              <a:rPr lang="ru-RU" sz="2400" b="1" dirty="0" err="1" smtClean="0">
                <a:solidFill>
                  <a:srgbClr val="FFFF00"/>
                </a:solidFill>
                <a:latin typeface="Pragmatica Book"/>
                <a:cs typeface="Times New Roman" charset="0"/>
              </a:rPr>
              <a:t>Центр-инвест</a:t>
            </a:r>
            <a:r>
              <a:rPr lang="ru-RU" sz="2400" b="1" dirty="0" smtClean="0">
                <a:solidFill>
                  <a:srgbClr val="FFFF00"/>
                </a:solidFill>
                <a:latin typeface="Pragmatica Book"/>
                <a:cs typeface="Times New Roman" charset="0"/>
              </a:rPr>
              <a:t>». </a:t>
            </a:r>
            <a:r>
              <a:rPr lang="en-US" sz="2400" b="1" dirty="0" smtClean="0">
                <a:solidFill>
                  <a:srgbClr val="FFFF00"/>
                </a:solidFill>
                <a:latin typeface="Pragmatica Book"/>
                <a:cs typeface="Times New Roman" charset="0"/>
              </a:rPr>
              <a:t>Success stories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49506" name="Picture 2" descr="Картинки по запросу отзывы картинка"/>
          <p:cNvPicPr>
            <a:picLocks noChangeAspect="1" noChangeArrowheads="1"/>
          </p:cNvPicPr>
          <p:nvPr/>
        </p:nvPicPr>
        <p:blipFill>
          <a:blip r:embed="rId2" cstate="print"/>
          <a:srcRect l="66099" t="13263" r="4346" b="20422"/>
          <a:stretch>
            <a:fillRect/>
          </a:stretch>
        </p:blipFill>
        <p:spPr bwMode="auto">
          <a:xfrm>
            <a:off x="1187624" y="1052736"/>
            <a:ext cx="1296144" cy="1364363"/>
          </a:xfrm>
          <a:prstGeom prst="rect">
            <a:avLst/>
          </a:prstGeom>
          <a:noFill/>
        </p:spPr>
      </p:pic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0CD27DE2-AD22-6F4C-BB9D-FA3293DDB528}" type="slidenum">
              <a:rPr kumimoji="0" lang="ru-RU" sz="1600" b="1">
                <a:latin typeface="Pragmatica Book" charset="0"/>
              </a:rPr>
              <a:pPr/>
              <a:t>15</a:t>
            </a:fld>
            <a:endParaRPr kumimoji="0" lang="ru-RU" sz="1600" b="1" dirty="0">
              <a:latin typeface="Pragmatica Book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484784"/>
            <a:ext cx="525658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>
                <a:solidFill>
                  <a:schemeClr val="bg1"/>
                </a:solidFill>
                <a:latin typeface="Century Gothic" pitchFamily="34" charset="0"/>
              </a:rPr>
              <a:t> </a:t>
            </a:r>
            <a:endParaRPr lang="ru-RU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130" name="AutoShape 10" descr="https://api.icons8.com/download/71ee30926e63391fd60bf5d7e911ed8f7743ae40/Android_L/PNG/512/Time_And_Date/clock-5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132" name="AutoShape 12" descr="https://api.icons8.com/download/71ee30926e63391fd60bf5d7e911ed8f7743ae40/Android_L/PNG/512/Time_And_Date/clock-5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134" name="AutoShape 14" descr="https://api.icons8.com/download/71ee30926e63391fd60bf5d7e911ed8f7743ae40/Android_L/PNG/512/Time_And_Date/clock-5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140" name="AutoShape 20" descr="ÐÐ°ÑÑÐ¸Ð½ÐºÐ¸ Ð¿Ð¾ Ð·Ð°Ð¿ÑÐ¾ÑÑ Ð¸ÐºÐ¾Ð½ÐºÐ° Ð±ÑÐ´Ð¸Ð»ÑÐ½Ð¸Ðº Ð¸Ð· Ð°Ð¹ÑÐ¾Ð½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3" name="Рисунок 12" descr="DSC_1889_resize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b="2448"/>
          <a:stretch>
            <a:fillRect/>
          </a:stretch>
        </p:blipFill>
        <p:spPr>
          <a:xfrm>
            <a:off x="4716016" y="3573015"/>
            <a:ext cx="3816424" cy="2485113"/>
          </a:xfrm>
          <a:prstGeom prst="roundRect">
            <a:avLst/>
          </a:prstGeom>
          <a:ln w="38100">
            <a:solidFill>
              <a:schemeClr val="bg1"/>
            </a:solidFill>
            <a:prstDash val="dash"/>
          </a:ln>
        </p:spPr>
      </p:pic>
      <p:pic>
        <p:nvPicPr>
          <p:cNvPr id="14" name="Рисунок 13" descr="ЦФГ 2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l="12589" b="14609"/>
          <a:stretch>
            <a:fillRect/>
          </a:stretch>
        </p:blipFill>
        <p:spPr>
          <a:xfrm>
            <a:off x="4716015" y="980728"/>
            <a:ext cx="3759847" cy="2448272"/>
          </a:xfrm>
          <a:prstGeom prst="roundRect">
            <a:avLst/>
          </a:prstGeom>
          <a:ln w="38100">
            <a:solidFill>
              <a:schemeClr val="bg1"/>
            </a:solidFill>
            <a:prstDash val="dash"/>
          </a:ln>
        </p:spPr>
      </p:pic>
      <p:pic>
        <p:nvPicPr>
          <p:cNvPr id="15" name="Рисунок 14" descr="IMG_4137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rcRect r="1149" b="3448"/>
          <a:stretch>
            <a:fillRect/>
          </a:stretch>
        </p:blipFill>
        <p:spPr>
          <a:xfrm>
            <a:off x="812155" y="980728"/>
            <a:ext cx="3759846" cy="2448272"/>
          </a:xfrm>
          <a:prstGeom prst="roundRect">
            <a:avLst/>
          </a:prstGeom>
          <a:ln w="38100">
            <a:solidFill>
              <a:schemeClr val="bg1"/>
            </a:solidFill>
            <a:prstDash val="dash"/>
          </a:ln>
        </p:spPr>
      </p:pic>
      <p:pic>
        <p:nvPicPr>
          <p:cNvPr id="16" name="Рисунок 15" descr="img-367.jpg"/>
          <p:cNvPicPr>
            <a:picLocks noChangeAspect="1"/>
          </p:cNvPicPr>
          <p:nvPr/>
        </p:nvPicPr>
        <p:blipFill>
          <a:blip r:embed="rId5" cstate="print">
            <a:lum contrast="10000"/>
          </a:blip>
          <a:srcRect t="6444" r="7629" b="3333"/>
          <a:stretch>
            <a:fillRect/>
          </a:stretch>
        </p:blipFill>
        <p:spPr>
          <a:xfrm>
            <a:off x="812153" y="3573015"/>
            <a:ext cx="3759847" cy="2448273"/>
          </a:xfrm>
          <a:prstGeom prst="roundRect">
            <a:avLst/>
          </a:prstGeom>
          <a:ln w="38100">
            <a:solidFill>
              <a:schemeClr val="bg1"/>
            </a:solidFill>
            <a:prstDash val="dash"/>
          </a:ln>
        </p:spPr>
      </p:pic>
      <p:sp>
        <p:nvSpPr>
          <p:cNvPr id="18" name="Прямоугольник 17"/>
          <p:cNvSpPr/>
          <p:nvPr/>
        </p:nvSpPr>
        <p:spPr>
          <a:xfrm>
            <a:off x="0" y="116632"/>
            <a:ext cx="841423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600" b="1" dirty="0" smtClean="0">
                <a:solidFill>
                  <a:srgbClr val="FFFF00"/>
                </a:solidFill>
                <a:latin typeface="Pragmatica Book"/>
                <a:cs typeface="Times New Roman" charset="0"/>
              </a:rPr>
              <a:t>Акселератор банка «</a:t>
            </a:r>
            <a:r>
              <a:rPr lang="ru-RU" sz="2600" b="1" dirty="0" err="1" smtClean="0">
                <a:solidFill>
                  <a:srgbClr val="FFFF00"/>
                </a:solidFill>
                <a:latin typeface="Pragmatica Book"/>
                <a:cs typeface="Times New Roman" charset="0"/>
              </a:rPr>
              <a:t>Центр-инвест</a:t>
            </a:r>
            <a:r>
              <a:rPr lang="ru-RU" sz="2600" b="1" dirty="0" smtClean="0">
                <a:solidFill>
                  <a:srgbClr val="FFFF00"/>
                </a:solidFill>
                <a:latin typeface="Pragmatica Book"/>
                <a:cs typeface="Times New Roman" charset="0"/>
              </a:rPr>
              <a:t>». Лекции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0CD27DE2-AD22-6F4C-BB9D-FA3293DDB528}" type="slidenum">
              <a:rPr kumimoji="0" lang="ru-RU" sz="1600" b="1">
                <a:latin typeface="Pragmatica Book" charset="0"/>
              </a:rPr>
              <a:pPr/>
              <a:t>16</a:t>
            </a:fld>
            <a:endParaRPr kumimoji="0" lang="ru-RU" sz="1600" b="1" dirty="0">
              <a:latin typeface="Pragmatica Book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AutoShape 10" descr="https://api.icons8.com/download/71ee30926e63391fd60bf5d7e911ed8f7743ae40/Android_L/PNG/512/Time_And_Date/clock-5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132" name="AutoShape 12" descr="https://api.icons8.com/download/71ee30926e63391fd60bf5d7e911ed8f7743ae40/Android_L/PNG/512/Time_And_Date/clock-5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134" name="AutoShape 14" descr="https://api.icons8.com/download/71ee30926e63391fd60bf5d7e911ed8f7743ae40/Android_L/PNG/512/Time_And_Date/clock-5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140" name="AutoShape 20" descr="ÐÐ°ÑÑÐ¸Ð½ÐºÐ¸ Ð¿Ð¾ Ð·Ð°Ð¿ÑÐ¾ÑÑ Ð¸ÐºÐ¾Ð½ÐºÐ° Ð±ÑÐ´Ð¸Ð»ÑÐ½Ð¸Ðº Ð¸Ð· Ð°Ð¹ÑÐ¾Ð½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9" name="Рисунок 8" descr="sett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326207"/>
            <a:ext cx="1368152" cy="1368152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Рисунок 9" descr="ye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320252"/>
            <a:ext cx="1374107" cy="1374107"/>
          </a:xfrm>
          <a:prstGeom prst="ellipse">
            <a:avLst/>
          </a:prstGeom>
          <a:ln w="3175" cap="rnd">
            <a:solidFill>
              <a:srgbClr val="F5FF76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1" name="Рисунок 10" descr="вам буке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1326207"/>
            <a:ext cx="1368152" cy="1344149"/>
          </a:xfrm>
          <a:prstGeom prst="ellipse">
            <a:avLst/>
          </a:prstGeom>
          <a:ln w="3175" cap="rnd">
            <a:solidFill>
              <a:srgbClr val="F5FF76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2" name="Рисунок 11" descr="кокон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050399"/>
            <a:ext cx="1376624" cy="1300144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3" name="Рисунок 12" descr="ромакс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1326207"/>
            <a:ext cx="1368152" cy="1368152"/>
          </a:xfrm>
          <a:prstGeom prst="ellipse">
            <a:avLst/>
          </a:prstGeom>
          <a:ln w="3175" cap="rnd">
            <a:solidFill>
              <a:srgbClr val="F5FF76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4" name="Рисунок 13" descr="суши вок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4988421"/>
            <a:ext cx="2371374" cy="600819"/>
          </a:xfrm>
          <a:prstGeom prst="ellipse">
            <a:avLst/>
          </a:prstGeom>
          <a:ln w="3175" cap="rnd">
            <a:solidFill>
              <a:srgbClr val="F5FF76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5" name="Рисунок 14" descr="приезжай я жду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95936" y="2982391"/>
            <a:ext cx="1368152" cy="1368152"/>
          </a:xfrm>
          <a:prstGeom prst="ellipse">
            <a:avLst/>
          </a:prstGeom>
          <a:ln w="3175" cap="rnd">
            <a:solidFill>
              <a:srgbClr val="F5FF76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6" name="Picture 2" descr="C:\Users\u001201\Desktop\акселератор\логотипы партнеров\superspor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2120" y="3054399"/>
            <a:ext cx="1319287" cy="1330004"/>
          </a:xfrm>
          <a:prstGeom prst="ellipse">
            <a:avLst/>
          </a:prstGeom>
          <a:ln w="3175" cap="rnd">
            <a:solidFill>
              <a:srgbClr val="FFFC99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7" name="Picture 3" descr="C:\Users\u001201\Desktop\акселератор\логотипы партнеров\дари добро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80464" y="1326359"/>
            <a:ext cx="1368000" cy="1368000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8" name="Picture 4" descr="C:\Users\u001201\Desktop\акселератор\логотипы партнеров\мебель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4926607"/>
            <a:ext cx="2418928" cy="662633"/>
          </a:xfrm>
          <a:prstGeom prst="rect">
            <a:avLst/>
          </a:prstGeom>
          <a:noFill/>
        </p:spPr>
      </p:pic>
      <p:pic>
        <p:nvPicPr>
          <p:cNvPr id="19" name="Рисунок 18" descr="Лого Робокуб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00192" y="4980214"/>
            <a:ext cx="2412000" cy="681034"/>
          </a:xfrm>
          <a:prstGeom prst="rect">
            <a:avLst/>
          </a:prstGeom>
        </p:spPr>
      </p:pic>
      <p:pic>
        <p:nvPicPr>
          <p:cNvPr id="20" name="Рисунок 19" descr="Лого Слава Зайцев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95736" y="2982391"/>
            <a:ext cx="1368000" cy="1368000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1" name="Рисунок 20" descr="Лого Фасоль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308304" y="3342431"/>
            <a:ext cx="1368000" cy="792088"/>
          </a:xfrm>
          <a:prstGeom prst="ellipse">
            <a:avLst/>
          </a:prstGeom>
          <a:ln w="3175" cap="rnd">
            <a:solidFill>
              <a:srgbClr val="F5FF76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2" name="Прямоугольник 21"/>
          <p:cNvSpPr/>
          <p:nvPr/>
        </p:nvSpPr>
        <p:spPr>
          <a:xfrm>
            <a:off x="0" y="116632"/>
            <a:ext cx="841423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600" b="1" dirty="0" smtClean="0">
                <a:solidFill>
                  <a:srgbClr val="FFFF00"/>
                </a:solidFill>
                <a:latin typeface="Pragmatica Book"/>
                <a:cs typeface="Times New Roman" charset="0"/>
              </a:rPr>
              <a:t>Акселератор банка «</a:t>
            </a:r>
            <a:r>
              <a:rPr lang="ru-RU" sz="2600" b="1" dirty="0" err="1" smtClean="0">
                <a:solidFill>
                  <a:srgbClr val="FFFF00"/>
                </a:solidFill>
                <a:latin typeface="Pragmatica Book"/>
                <a:cs typeface="Times New Roman" charset="0"/>
              </a:rPr>
              <a:t>Центр-инвест</a:t>
            </a:r>
            <a:r>
              <a:rPr lang="ru-RU" sz="2600" b="1" dirty="0" smtClean="0">
                <a:solidFill>
                  <a:srgbClr val="FFFF00"/>
                </a:solidFill>
                <a:latin typeface="Pragmatica Book"/>
                <a:cs typeface="Times New Roman" charset="0"/>
              </a:rPr>
              <a:t>». Клиенты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0CD27DE2-AD22-6F4C-BB9D-FA3293DDB528}" type="slidenum">
              <a:rPr kumimoji="0" lang="ru-RU" sz="1600" b="1">
                <a:latin typeface="Pragmatica Book" charset="0"/>
              </a:rPr>
              <a:pPr/>
              <a:t>17</a:t>
            </a:fld>
            <a:endParaRPr kumimoji="0" lang="ru-RU" sz="1600" b="1" dirty="0">
              <a:latin typeface="Pragmatica Book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 descr="kisspng-investment-money-finance-service-take-the-gold-businessman-5a7d2a31ce4b17.7855607015181522418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3284984"/>
            <a:ext cx="3025315" cy="309862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2276872"/>
            <a:ext cx="867645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r>
              <a:rPr lang="ru-RU" sz="2800" dirty="0" smtClean="0">
                <a:latin typeface="Pragmatica Book"/>
                <a:cs typeface="Times New Roman" charset="0"/>
              </a:rPr>
              <a:t>заполни заявку на сайте </a:t>
            </a:r>
            <a:r>
              <a:rPr lang="ru-RU" sz="2800" u="sng" dirty="0" err="1" smtClean="0">
                <a:solidFill>
                  <a:schemeClr val="accent1">
                    <a:lumMod val="50000"/>
                  </a:schemeClr>
                </a:solidFill>
                <a:latin typeface="Pragmatica Book"/>
                <a:cs typeface="Times New Roman" charset="0"/>
              </a:rPr>
              <a:t>acc</a:t>
            </a:r>
            <a:r>
              <a:rPr lang="ru-RU" sz="2800" u="sng" dirty="0" smtClean="0">
                <a:solidFill>
                  <a:schemeClr val="accent1">
                    <a:lumMod val="50000"/>
                  </a:schemeClr>
                </a:solidFill>
                <a:latin typeface="Pragmatica Book"/>
                <a:cs typeface="Times New Roman" charset="0"/>
              </a:rPr>
              <a:t>.</a:t>
            </a:r>
            <a:r>
              <a:rPr lang="en-US" sz="2800" u="sng" dirty="0" smtClean="0">
                <a:solidFill>
                  <a:schemeClr val="accent1">
                    <a:lumMod val="50000"/>
                  </a:schemeClr>
                </a:solidFill>
                <a:latin typeface="Pragmatica Book"/>
                <a:cs typeface="Times New Roman" charset="0"/>
              </a:rPr>
              <a:t>centrinvest.</a:t>
            </a:r>
            <a:r>
              <a:rPr lang="ru-RU" sz="2800" u="sng" dirty="0" err="1" smtClean="0">
                <a:solidFill>
                  <a:schemeClr val="accent1">
                    <a:lumMod val="50000"/>
                  </a:schemeClr>
                </a:solidFill>
                <a:latin typeface="Pragmatica Book"/>
                <a:cs typeface="Times New Roman" charset="0"/>
              </a:rPr>
              <a:t>ru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Pragmatica Book"/>
                <a:cs typeface="Times New Roman" charset="0"/>
              </a:rPr>
              <a:t> </a:t>
            </a:r>
            <a:r>
              <a:rPr lang="ru-RU" sz="2800" dirty="0" smtClean="0">
                <a:latin typeface="Pragmatica Book"/>
                <a:cs typeface="Times New Roman" charset="0"/>
              </a:rPr>
              <a:t> </a:t>
            </a:r>
            <a:endParaRPr lang="ru-RU" sz="2800" dirty="0" smtClean="0">
              <a:latin typeface="Century Gothic" pitchFamily="34" charset="0"/>
            </a:endParaRPr>
          </a:p>
          <a:p>
            <a:r>
              <a:rPr lang="ru-RU" sz="2800" dirty="0" smtClean="0">
                <a:latin typeface="Pragmatica Book"/>
                <a:cs typeface="Times New Roman" charset="0"/>
              </a:rPr>
              <a:t> пройди обучение в нашем акселераторе </a:t>
            </a:r>
            <a:endParaRPr lang="ru-RU" sz="2800" dirty="0" smtClean="0">
              <a:latin typeface="Century Gothic" pitchFamily="34" charset="0"/>
            </a:endParaRPr>
          </a:p>
          <a:p>
            <a:r>
              <a:rPr lang="ru-RU" sz="2800" dirty="0" smtClean="0">
                <a:latin typeface="Pragmatica Book"/>
                <a:cs typeface="Times New Roman" charset="0"/>
              </a:rPr>
              <a:t> начни свой бизнес</a:t>
            </a:r>
            <a:endParaRPr lang="ru-RU" sz="2800" dirty="0" smtClean="0">
              <a:latin typeface="Century Gothic" pitchFamily="34" charset="0"/>
            </a:endParaRPr>
          </a:p>
          <a:p>
            <a:r>
              <a:rPr lang="ru-RU" sz="2800" dirty="0" smtClean="0">
                <a:latin typeface="Pragmatica Book"/>
                <a:cs typeface="Times New Roman" charset="0"/>
              </a:rPr>
              <a:t> развивайся вместе с наставником</a:t>
            </a:r>
            <a:endParaRPr lang="ru-RU" sz="2800" dirty="0" smtClean="0">
              <a:latin typeface="Century Gothic" pitchFamily="34" charset="0"/>
            </a:endParaRPr>
          </a:p>
          <a:p>
            <a:r>
              <a:rPr lang="ru-RU" sz="2800" dirty="0" smtClean="0">
                <a:latin typeface="Pragmatica Book"/>
                <a:cs typeface="Times New Roman" charset="0"/>
              </a:rPr>
              <a:t> построй свой успешный бизнес</a:t>
            </a:r>
            <a:endParaRPr lang="ru-RU" sz="2800" dirty="0" smtClean="0">
              <a:latin typeface="Century Gothic" pitchFamily="34" charset="0"/>
            </a:endParaRPr>
          </a:p>
          <a:p>
            <a:endParaRPr lang="ru-RU" sz="2800" dirty="0" smtClean="0">
              <a:latin typeface="Century Gothic" pitchFamily="34" charset="0"/>
            </a:endParaRPr>
          </a:p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5130" name="AutoShape 10" descr="https://api.icons8.com/download/71ee30926e63391fd60bf5d7e911ed8f7743ae40/Android_L/PNG/512/Time_And_Date/clock-5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132" name="AutoShape 12" descr="https://api.icons8.com/download/71ee30926e63391fd60bf5d7e911ed8f7743ae40/Android_L/PNG/512/Time_And_Date/clock-5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134" name="AutoShape 14" descr="https://api.icons8.com/download/71ee30926e63391fd60bf5d7e911ed8f7743ae40/Android_L/PNG/512/Time_And_Date/clock-5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140" name="AutoShape 20" descr="ÐÐ°ÑÑÐ¸Ð½ÐºÐ¸ Ð¿Ð¾ Ð·Ð°Ð¿ÑÐ¾ÑÑ Ð¸ÐºÐ¾Ð½ÐºÐ° Ð±ÑÐ´Ð¸Ð»ÑÐ½Ð¸Ðº Ð¸Ð· Ð°Ð¹ÑÐ¾Ð½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7" name="Рисунок 26" descr="Рисунок1.png"/>
          <p:cNvPicPr>
            <a:picLocks noChangeAspect="1"/>
          </p:cNvPicPr>
          <p:nvPr/>
        </p:nvPicPr>
        <p:blipFill>
          <a:blip r:embed="rId3" cstate="print"/>
          <a:srcRect t="15342" b="38632"/>
          <a:stretch>
            <a:fillRect/>
          </a:stretch>
        </p:blipFill>
        <p:spPr>
          <a:xfrm rot="16200000">
            <a:off x="380566" y="2405918"/>
            <a:ext cx="480001" cy="270019"/>
          </a:xfrm>
          <a:prstGeom prst="rect">
            <a:avLst/>
          </a:prstGeom>
        </p:spPr>
      </p:pic>
      <p:pic>
        <p:nvPicPr>
          <p:cNvPr id="28" name="Рисунок 27" descr="Рисунок1.png"/>
          <p:cNvPicPr>
            <a:picLocks noChangeAspect="1"/>
          </p:cNvPicPr>
          <p:nvPr/>
        </p:nvPicPr>
        <p:blipFill>
          <a:blip r:embed="rId3" cstate="print"/>
          <a:srcRect t="15342" b="38632"/>
          <a:stretch>
            <a:fillRect/>
          </a:stretch>
        </p:blipFill>
        <p:spPr>
          <a:xfrm rot="16200000">
            <a:off x="380566" y="2885919"/>
            <a:ext cx="480001" cy="270019"/>
          </a:xfrm>
          <a:prstGeom prst="rect">
            <a:avLst/>
          </a:prstGeom>
        </p:spPr>
      </p:pic>
      <p:pic>
        <p:nvPicPr>
          <p:cNvPr id="29" name="Рисунок 28" descr="Рисунок1.png"/>
          <p:cNvPicPr>
            <a:picLocks noChangeAspect="1"/>
          </p:cNvPicPr>
          <p:nvPr/>
        </p:nvPicPr>
        <p:blipFill>
          <a:blip r:embed="rId3" cstate="print"/>
          <a:srcRect t="15342" b="38632"/>
          <a:stretch>
            <a:fillRect/>
          </a:stretch>
        </p:blipFill>
        <p:spPr>
          <a:xfrm rot="16200000">
            <a:off x="362553" y="3270014"/>
            <a:ext cx="480001" cy="270019"/>
          </a:xfrm>
          <a:prstGeom prst="rect">
            <a:avLst/>
          </a:prstGeom>
        </p:spPr>
      </p:pic>
      <p:pic>
        <p:nvPicPr>
          <p:cNvPr id="30" name="Рисунок 29" descr="Рисунок1.png"/>
          <p:cNvPicPr>
            <a:picLocks noChangeAspect="1"/>
          </p:cNvPicPr>
          <p:nvPr/>
        </p:nvPicPr>
        <p:blipFill>
          <a:blip r:embed="rId3" cstate="print"/>
          <a:srcRect t="15342" b="38632"/>
          <a:stretch>
            <a:fillRect/>
          </a:stretch>
        </p:blipFill>
        <p:spPr>
          <a:xfrm rot="16200000">
            <a:off x="362553" y="3750015"/>
            <a:ext cx="480001" cy="270019"/>
          </a:xfrm>
          <a:prstGeom prst="rect">
            <a:avLst/>
          </a:prstGeom>
        </p:spPr>
      </p:pic>
      <p:pic>
        <p:nvPicPr>
          <p:cNvPr id="31" name="Рисунок 30" descr="Рисунок1.png"/>
          <p:cNvPicPr>
            <a:picLocks noChangeAspect="1"/>
          </p:cNvPicPr>
          <p:nvPr/>
        </p:nvPicPr>
        <p:blipFill>
          <a:blip r:embed="rId3" cstate="print"/>
          <a:srcRect t="15342" b="38632"/>
          <a:stretch>
            <a:fillRect/>
          </a:stretch>
        </p:blipFill>
        <p:spPr>
          <a:xfrm rot="16200000">
            <a:off x="362553" y="4182063"/>
            <a:ext cx="480001" cy="270019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33" name="Прямоугольник 3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34" name="Прямоугольник 3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9" name="Рисунок 18" descr="Фиксированная-стоимость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0" y="3212976"/>
            <a:ext cx="1056456" cy="105645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0" y="116632"/>
            <a:ext cx="841423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600" b="1" dirty="0" smtClean="0">
                <a:solidFill>
                  <a:srgbClr val="FFFF00"/>
                </a:solidFill>
                <a:latin typeface="Pragmatica Book"/>
                <a:cs typeface="Times New Roman" charset="0"/>
              </a:rPr>
              <a:t>Акселератор банка «</a:t>
            </a:r>
            <a:r>
              <a:rPr lang="ru-RU" sz="2600" b="1" dirty="0" err="1" smtClean="0">
                <a:solidFill>
                  <a:srgbClr val="FFFF00"/>
                </a:solidFill>
                <a:latin typeface="Pragmatica Book"/>
                <a:cs typeface="Times New Roman" charset="0"/>
              </a:rPr>
              <a:t>Центр-инвест</a:t>
            </a:r>
            <a:r>
              <a:rPr lang="ru-RU" sz="2600" b="1" dirty="0" smtClean="0">
                <a:solidFill>
                  <a:srgbClr val="FFFF00"/>
                </a:solidFill>
                <a:latin typeface="Pragmatica Book"/>
                <a:cs typeface="Times New Roman" charset="0"/>
              </a:rPr>
              <a:t>»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764704"/>
            <a:ext cx="7992888" cy="1015663"/>
          </a:xfrm>
          <a:prstGeom prst="rect">
            <a:avLst/>
          </a:prstGeom>
          <a:ln w="28575">
            <a:solidFill>
              <a:srgbClr val="F5FF76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3000" dirty="0" smtClean="0">
                <a:solidFill>
                  <a:srgbClr val="000000"/>
                </a:solidFill>
                <a:latin typeface="Pragmatica Book"/>
                <a:cs typeface="Times New Roman" charset="0"/>
              </a:rPr>
              <a:t>C</a:t>
            </a:r>
            <a:r>
              <a:rPr lang="ru-RU" sz="3000" dirty="0" err="1" smtClean="0">
                <a:solidFill>
                  <a:srgbClr val="000000"/>
                </a:solidFill>
                <a:latin typeface="Pragmatica Book"/>
                <a:cs typeface="Times New Roman" charset="0"/>
              </a:rPr>
              <a:t>тань</a:t>
            </a:r>
            <a:r>
              <a:rPr lang="ru-RU" sz="3000" dirty="0" smtClean="0">
                <a:solidFill>
                  <a:srgbClr val="000000"/>
                </a:solidFill>
                <a:latin typeface="Pragmatica Book"/>
                <a:cs typeface="Times New Roman" charset="0"/>
              </a:rPr>
              <a:t> участником акселератора и получи результат уже через </a:t>
            </a:r>
            <a:r>
              <a:rPr lang="ru-RU" sz="3000" b="1" dirty="0" smtClean="0">
                <a:solidFill>
                  <a:srgbClr val="00CC00"/>
                </a:solidFill>
                <a:latin typeface="Pragmatica Book"/>
                <a:cs typeface="Times New Roman" charset="0"/>
              </a:rPr>
              <a:t>50 дней</a:t>
            </a:r>
            <a:r>
              <a:rPr lang="ru-RU" sz="3000" dirty="0" smtClean="0">
                <a:solidFill>
                  <a:srgbClr val="000000"/>
                </a:solidFill>
                <a:latin typeface="Pragmatica Book"/>
                <a:cs typeface="Times New Roman" charset="0"/>
              </a:rPr>
              <a:t>!</a:t>
            </a:r>
            <a:endParaRPr lang="ru-RU" sz="3000" dirty="0" smtClean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0CD27DE2-AD22-6F4C-BB9D-FA3293DDB528}" type="slidenum">
              <a:rPr kumimoji="0" lang="ru-RU" sz="1600" b="1">
                <a:latin typeface="Pragmatica Book" charset="0"/>
              </a:rPr>
              <a:pPr/>
              <a:t>18</a:t>
            </a:fld>
            <a:endParaRPr kumimoji="0" lang="ru-RU" sz="1600" b="1" dirty="0">
              <a:latin typeface="Pragmatica Book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ext Box 6"/>
          <p:cNvSpPr txBox="1">
            <a:spLocks noChangeArrowheads="1"/>
          </p:cNvSpPr>
          <p:nvPr/>
        </p:nvSpPr>
        <p:spPr bwMode="auto">
          <a:xfrm rot="-5400000">
            <a:off x="-1836738" y="2303463"/>
            <a:ext cx="45132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US" sz="1600" b="1">
                <a:solidFill>
                  <a:schemeClr val="bg1"/>
                </a:solidFill>
                <a:latin typeface="Pragmatica" charset="0"/>
              </a:rPr>
              <a:t>contacts</a:t>
            </a:r>
          </a:p>
        </p:txBody>
      </p:sp>
      <p:sp>
        <p:nvSpPr>
          <p:cNvPr id="99332" name="Заголовок 1"/>
          <p:cNvSpPr txBox="1">
            <a:spLocks/>
          </p:cNvSpPr>
          <p:nvPr/>
        </p:nvSpPr>
        <p:spPr bwMode="auto">
          <a:xfrm>
            <a:off x="0" y="115888"/>
            <a:ext cx="7364413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32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Контакты</a:t>
            </a:r>
          </a:p>
        </p:txBody>
      </p:sp>
      <p:pic>
        <p:nvPicPr>
          <p:cNvPr id="99333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2825"/>
            <a:ext cx="197643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2627313" y="6453188"/>
            <a:ext cx="532765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CFG_Logo1 копия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991370"/>
            <a:ext cx="2552727" cy="1213494"/>
          </a:xfrm>
          <a:prstGeom prst="rect">
            <a:avLst/>
          </a:prstGeom>
        </p:spPr>
      </p:pic>
      <p:sp>
        <p:nvSpPr>
          <p:cNvPr id="12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r"/>
            <a:fld id="{0CD27DE2-AD22-6F4C-BB9D-FA3293DDB528}" type="slidenum">
              <a:rPr kumimoji="0" lang="ru-RU" sz="1600" b="1">
                <a:latin typeface="Pragmatica Book" charset="0"/>
              </a:rPr>
              <a:pPr algn="r"/>
              <a:t>19</a:t>
            </a:fld>
            <a:endParaRPr kumimoji="0" lang="ru-RU" sz="1600" b="1" dirty="0">
              <a:latin typeface="Pragmatica Book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2927846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100" dirty="0" smtClean="0">
                <a:solidFill>
                  <a:srgbClr val="00B050"/>
                </a:solidFill>
                <a:latin typeface="Pragmatica Book"/>
              </a:rPr>
              <a:t>Акселератор банка «Центр-инвест» </a:t>
            </a:r>
            <a:r>
              <a:rPr lang="en-US" sz="4000" b="1" dirty="0" smtClean="0">
                <a:solidFill>
                  <a:srgbClr val="00B050"/>
                </a:solidFill>
              </a:rPr>
              <a:t>acc.centrinvest.ru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ÐÐ°ÑÑÐ¸Ð½ÐºÐ¸ Ð¿Ð¾ Ð·Ð°Ð¿ÑÐ¾ÑÑ Ð·Ð½Ð°ÑÐ¾Ðº Ð¸Ð½ÑÑÐ°Ð³ÑÐ°Ð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515666"/>
            <a:ext cx="792088" cy="785542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779912" y="5395282"/>
            <a:ext cx="1763688" cy="553998"/>
          </a:xfrm>
          <a:prstGeom prst="rect">
            <a:avLst/>
          </a:prstGeom>
          <a:solidFill>
            <a:srgbClr val="FAFA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+mn-lt"/>
                <a:cs typeface="Arial" pitchFamily="34" charset="0"/>
              </a:rPr>
              <a:t>@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+mn-lt"/>
                <a:cs typeface="Arial" pitchFamily="34" charset="0"/>
              </a:rPr>
              <a:t>fingramota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262626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44208" y="1052736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j-lt"/>
              </a:rPr>
              <a:t>г. Краснодар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j-lt"/>
              </a:rPr>
              <a:t>(861) 251-78-41</a:t>
            </a:r>
          </a:p>
          <a:p>
            <a:endParaRPr lang="ru-RU" sz="2000" dirty="0"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18922" y="2103239"/>
            <a:ext cx="2621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0070C0"/>
                </a:solidFill>
              </a:rPr>
              <a:t>знания-сила.рф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75856" y="1052736"/>
            <a:ext cx="2880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j-lt"/>
              </a:rPr>
              <a:t>г. Ростов-на-Дону</a:t>
            </a:r>
          </a:p>
          <a:p>
            <a:pPr algn="ctr"/>
            <a:r>
              <a:rPr lang="en-US" sz="2000" b="1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j-lt"/>
              </a:rPr>
              <a:t>(863)240-40-47</a:t>
            </a:r>
            <a:endParaRPr lang="ru-RU" sz="2000" b="1" dirty="0" smtClean="0">
              <a:solidFill>
                <a:schemeClr val="accent4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3322" y="5323274"/>
            <a:ext cx="24625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n-lt"/>
              </a:rPr>
              <a:t>vk.com/</a:t>
            </a:r>
            <a:r>
              <a:rPr lang="en-US" sz="2000" b="1" dirty="0" err="1" smtClean="0">
                <a:latin typeface="+mn-lt"/>
              </a:rPr>
              <a:t>fingramota</a:t>
            </a:r>
            <a:endParaRPr lang="ru-RU" sz="2000" b="1" dirty="0">
              <a:latin typeface="+mn-lt"/>
            </a:endParaRPr>
          </a:p>
        </p:txBody>
      </p:sp>
      <p:sp>
        <p:nvSpPr>
          <p:cNvPr id="2055" name="AutoShape 7" descr="ÐÐ°ÑÑÐ¸Ð½ÐºÐ¸ Ð¿Ð¾ Ð·Ð°Ð¿ÑÐ¾ÑÑ Ð·Ð½Ð°ÑÐ¾Ðº Ð²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7" name="AutoShape 9" descr="ÐÐ°ÑÑÐ¸Ð½ÐºÐ¸ Ð¿Ð¾ Ð·Ð°Ð¿ÑÐ¾ÑÑ Ð·Ð½Ð°ÑÐ¾Ðº Ð²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C:\Users\u001709\Desktop\57d3d0a9e386c157136717c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4653136"/>
            <a:ext cx="576064" cy="576064"/>
          </a:xfrm>
          <a:prstGeom prst="rect">
            <a:avLst/>
          </a:prstGeom>
          <a:noFill/>
        </p:spPr>
      </p:pic>
      <p:pic>
        <p:nvPicPr>
          <p:cNvPr id="2060" name="Picture 12" descr="ÐÐ°ÑÑÐ¸Ð½ÐºÐ¸ Ð¿Ð¾ Ð·Ð°Ð¿ÑÐ¾ÑÑ ÑÐµÐ¹ÑÐ±ÑÐº Ð·Ð½Ð°Ð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8379" y="4653136"/>
            <a:ext cx="563541" cy="576064"/>
          </a:xfrm>
          <a:prstGeom prst="rect">
            <a:avLst/>
          </a:prstGeom>
          <a:noFill/>
        </p:spPr>
      </p:pic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6120680" y="5395863"/>
            <a:ext cx="2411760" cy="769441"/>
          </a:xfrm>
          <a:prstGeom prst="rect">
            <a:avLst/>
          </a:prstGeom>
          <a:solidFill>
            <a:srgbClr val="FAFA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262626"/>
                </a:solidFill>
                <a:latin typeface="+mn-lt"/>
                <a:cs typeface="Arial" pitchFamily="34" charset="0"/>
              </a:rPr>
              <a:t>Центр Финансовой Грамотности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262626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2066" name="Picture 18" descr="http://qrcoder.ru/code/?https%3A%2F%2Fwww.instagram.com%2Ffingramota%2F%3Fhl%3Dru&amp;2&amp;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8942" y="4437112"/>
            <a:ext cx="925066" cy="925067"/>
          </a:xfrm>
          <a:prstGeom prst="rect">
            <a:avLst/>
          </a:prstGeom>
          <a:noFill/>
        </p:spPr>
      </p:pic>
      <p:pic>
        <p:nvPicPr>
          <p:cNvPr id="2070" name="Picture 22" descr="http://qrcoder.ru/code/?https%3A%2F%2Fvk.com%2Ffingramota&amp;3&amp;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3608" y="4437112"/>
            <a:ext cx="942975" cy="942976"/>
          </a:xfrm>
          <a:prstGeom prst="rect">
            <a:avLst/>
          </a:prstGeom>
          <a:noFill/>
        </p:spPr>
      </p:pic>
      <p:pic>
        <p:nvPicPr>
          <p:cNvPr id="2" name="Picture 2" descr="http://qrcoder.ru/code/?https%3A%2F%2Fwww.facebook.com%2F%25D0%25A6%25D0%25B5%25D0%25BD%25D1%2582%25D1%2580-%25D0%25A4%25D0%25B8%25D0%25BD%25D0%25B0%25D0%25BD%25D1%2581%25D0%25BE%25D0%25B2%25D0%25BE%25D0%25B9-%25D0%2593%25D1%2580%25D0%25B0%25D0%25BC%25D0%25BE%25D1%2582%25D0%25BD%25D0%25BE%25D1%2581%25D1%2582%25D0%25B8-592219751109997%2F&amp;2&amp;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6216" y="4437112"/>
            <a:ext cx="933450" cy="933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15704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2700338" y="6524625"/>
            <a:ext cx="532765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BC25BA81-261F-0640-B950-D653A8F0EF5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33349" y="277378"/>
            <a:ext cx="4850913" cy="5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AEDE3D-54FA-D64D-8273-677E436BC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313867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836712"/>
            <a:ext cx="784887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600"/>
              </a:spcAft>
            </a:pPr>
            <a:r>
              <a:rPr lang="ru-RU" spc="100" dirty="0" smtClean="0"/>
              <a:t/>
            </a:r>
            <a:br>
              <a:rPr lang="ru-RU" spc="100" dirty="0" smtClean="0"/>
            </a:br>
            <a:r>
              <a:rPr lang="ru-RU" sz="3000" b="1" spc="40" dirty="0" smtClean="0">
                <a:solidFill>
                  <a:srgbClr val="00CC00"/>
                </a:solidFill>
                <a:latin typeface="Pragmatica Book"/>
              </a:rPr>
              <a:t>Акселератор банка «Центр-инвест»</a:t>
            </a:r>
            <a:r>
              <a:rPr lang="ru-RU" sz="3000" spc="40" dirty="0" smtClean="0">
                <a:solidFill>
                  <a:srgbClr val="00CC00"/>
                </a:solidFill>
                <a:latin typeface="Pragmatica Book"/>
              </a:rPr>
              <a:t> </a:t>
            </a:r>
            <a:r>
              <a:rPr lang="ru-RU" sz="3000" spc="40" dirty="0" smtClean="0">
                <a:latin typeface="Pragmatica Book"/>
              </a:rPr>
              <a:t>- </a:t>
            </a:r>
            <a:r>
              <a:rPr lang="ru-RU" sz="2800" spc="40" dirty="0" smtClean="0">
                <a:latin typeface="Pragmatica Book"/>
              </a:rPr>
              <a:t>это инновационная площадка для открытия и интенсивного развития вашего бизнеса.</a:t>
            </a:r>
          </a:p>
          <a:p>
            <a:pPr algn="ctr">
              <a:spcAft>
                <a:spcPts val="1200"/>
              </a:spcAft>
            </a:pPr>
            <a:r>
              <a:rPr lang="ru-RU" sz="2200" spc="50" dirty="0" smtClean="0">
                <a:solidFill>
                  <a:schemeClr val="bg2">
                    <a:lumMod val="75000"/>
                  </a:schemeClr>
                </a:solidFill>
                <a:latin typeface="Pragmatica Book"/>
              </a:rPr>
              <a:t>Программа реализуется в соответствии с лучшей отечественной и мировой практикой развития предпринимательства.</a:t>
            </a:r>
          </a:p>
          <a:p>
            <a:endParaRPr lang="ru-RU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128245"/>
            <a:ext cx="841423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600" b="1" dirty="0" smtClean="0">
                <a:solidFill>
                  <a:srgbClr val="FFFF00"/>
                </a:solidFill>
                <a:latin typeface="Pragmatica Book"/>
                <a:cs typeface="Times New Roman" charset="0"/>
              </a:rPr>
              <a:t>Акселератор банка «</a:t>
            </a:r>
            <a:r>
              <a:rPr lang="ru-RU" sz="2600" b="1" dirty="0" err="1" smtClean="0">
                <a:solidFill>
                  <a:srgbClr val="FFFF00"/>
                </a:solidFill>
                <a:latin typeface="Pragmatica Book"/>
                <a:cs typeface="Times New Roman" charset="0"/>
              </a:rPr>
              <a:t>Центр-инвест</a:t>
            </a:r>
            <a:r>
              <a:rPr lang="ru-RU" sz="2600" b="1" dirty="0" smtClean="0">
                <a:solidFill>
                  <a:srgbClr val="FFFF00"/>
                </a:solidFill>
                <a:latin typeface="Pragmatica Book"/>
                <a:cs typeface="Times New Roman" charset="0"/>
              </a:rPr>
              <a:t>»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9" name="Рисунок 18" descr="CFG_Logo1 копия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581128"/>
            <a:ext cx="1817727" cy="864096"/>
          </a:xfrm>
          <a:prstGeom prst="rect">
            <a:avLst/>
          </a:prstGeom>
        </p:spPr>
      </p:pic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0CD27DE2-AD22-6F4C-BB9D-FA3293DDB528}" type="slidenum">
              <a:rPr kumimoji="0" lang="ru-RU" sz="1600" b="1">
                <a:latin typeface="Pragmatica Book" charset="0"/>
              </a:rPr>
              <a:pPr/>
              <a:t>2</a:t>
            </a:fld>
            <a:endParaRPr kumimoji="0" lang="ru-RU" sz="1600" b="1" dirty="0">
              <a:latin typeface="Pragmatica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554549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764704"/>
            <a:ext cx="69127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Pragmatica Book"/>
              </a:rPr>
              <a:t>Поддержка на всех этапах </a:t>
            </a:r>
          </a:p>
          <a:p>
            <a:r>
              <a:rPr lang="ru-RU" sz="2200" dirty="0" smtClean="0">
                <a:latin typeface="Pragmatica Book"/>
              </a:rPr>
              <a:t>создания и развития бизнеса:</a:t>
            </a:r>
            <a:endParaRPr lang="ru-RU" sz="2200" dirty="0">
              <a:latin typeface="Pragmatica Book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1988840"/>
            <a:ext cx="3528392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dirty="0" smtClean="0">
                <a:latin typeface="Pragmatica Book"/>
              </a:rPr>
              <a:t>Образовательная</a:t>
            </a:r>
          </a:p>
          <a:p>
            <a:pPr>
              <a:spcAft>
                <a:spcPts val="600"/>
              </a:spcAft>
            </a:pPr>
            <a:r>
              <a:rPr lang="ru-RU" sz="2800" dirty="0" smtClean="0">
                <a:latin typeface="Pragmatica Book"/>
              </a:rPr>
              <a:t>Консалтинговая</a:t>
            </a:r>
          </a:p>
          <a:p>
            <a:pPr>
              <a:spcAft>
                <a:spcPts val="600"/>
              </a:spcAft>
            </a:pPr>
            <a:r>
              <a:rPr lang="ru-RU" sz="2800" dirty="0" smtClean="0">
                <a:latin typeface="Pragmatica Book"/>
              </a:rPr>
              <a:t>Менторская</a:t>
            </a:r>
          </a:p>
          <a:p>
            <a:pPr>
              <a:spcAft>
                <a:spcPts val="600"/>
              </a:spcAft>
            </a:pPr>
            <a:r>
              <a:rPr lang="ru-RU" sz="2800" dirty="0" smtClean="0">
                <a:latin typeface="Pragmatica Book"/>
              </a:rPr>
              <a:t>Маркетинговая</a:t>
            </a:r>
          </a:p>
          <a:p>
            <a:pPr>
              <a:spcAft>
                <a:spcPts val="600"/>
              </a:spcAft>
            </a:pPr>
            <a:r>
              <a:rPr lang="ru-RU" sz="2800" dirty="0" smtClean="0">
                <a:latin typeface="Pragmatica Book"/>
              </a:rPr>
              <a:t>Юридическая</a:t>
            </a:r>
          </a:p>
          <a:p>
            <a:pPr>
              <a:spcAft>
                <a:spcPts val="600"/>
              </a:spcAft>
            </a:pPr>
            <a:r>
              <a:rPr lang="ru-RU" sz="2800" dirty="0" smtClean="0">
                <a:latin typeface="Pragmatica Book"/>
              </a:rPr>
              <a:t>Кредитная</a:t>
            </a:r>
            <a:endParaRPr lang="ru-RU" sz="2800" dirty="0">
              <a:latin typeface="Pragmatica Book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148064" y="1988840"/>
            <a:ext cx="0" cy="3168352"/>
          </a:xfrm>
          <a:prstGeom prst="line">
            <a:avLst/>
          </a:prstGeom>
          <a:ln w="50800" cap="rnd">
            <a:solidFill>
              <a:srgbClr val="00CC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116632"/>
            <a:ext cx="841423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600" b="1" dirty="0" smtClean="0">
                <a:solidFill>
                  <a:srgbClr val="FFFF00"/>
                </a:solidFill>
                <a:latin typeface="Pragmatica Book"/>
                <a:cs typeface="Times New Roman" charset="0"/>
              </a:rPr>
              <a:t>Акселератор банка «</a:t>
            </a:r>
            <a:r>
              <a:rPr lang="ru-RU" sz="2600" b="1" dirty="0" err="1" smtClean="0">
                <a:solidFill>
                  <a:srgbClr val="FFFF00"/>
                </a:solidFill>
                <a:latin typeface="Pragmatica Book"/>
                <a:cs typeface="Times New Roman" charset="0"/>
              </a:rPr>
              <a:t>Центр-инвест</a:t>
            </a:r>
            <a:r>
              <a:rPr lang="ru-RU" sz="2600" b="1" dirty="0" smtClean="0">
                <a:solidFill>
                  <a:srgbClr val="FFFF00"/>
                </a:solidFill>
                <a:latin typeface="Pragmatica Book"/>
                <a:cs typeface="Times New Roman" charset="0"/>
              </a:rPr>
              <a:t>» 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6281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22680" r="23456"/>
          <a:stretch>
            <a:fillRect/>
          </a:stretch>
        </p:blipFill>
        <p:spPr bwMode="auto">
          <a:xfrm>
            <a:off x="467544" y="2348880"/>
            <a:ext cx="4104456" cy="2200275"/>
          </a:xfrm>
          <a:prstGeom prst="rect">
            <a:avLst/>
          </a:prstGeom>
          <a:noFill/>
        </p:spPr>
      </p:pic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0CD27DE2-AD22-6F4C-BB9D-FA3293DDB528}" type="slidenum">
              <a:rPr kumimoji="0" lang="ru-RU" sz="1600" b="1">
                <a:latin typeface="Pragmatica Book" charset="0"/>
              </a:rPr>
              <a:pPr/>
              <a:t>3</a:t>
            </a:fld>
            <a:endParaRPr kumimoji="0" lang="ru-RU" sz="1600" b="1" dirty="0">
              <a:latin typeface="Pragmatica Book" charset="0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124744"/>
            <a:ext cx="784887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00CC00"/>
              </a:buClr>
            </a:pP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ragmatica Book"/>
              </a:rPr>
              <a:t>создание и поддержка предпринимательской экосистемы  </a:t>
            </a:r>
          </a:p>
          <a:p>
            <a:pPr>
              <a:spcAft>
                <a:spcPts val="1200"/>
              </a:spcAft>
              <a:buClr>
                <a:srgbClr val="00CC00"/>
              </a:buClr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ragmatica Book"/>
              </a:rPr>
              <a:t> внедрение инновационных и </a:t>
            </a:r>
            <a:r>
              <a:rPr lang="ru-RU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Pragmatica Book"/>
              </a:rPr>
              <a:t>энергоэффективных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ragmatica Book"/>
              </a:rPr>
              <a:t> технологий в бизнесе</a:t>
            </a:r>
          </a:p>
          <a:p>
            <a:pPr>
              <a:spcAft>
                <a:spcPts val="1200"/>
              </a:spcAft>
              <a:buClr>
                <a:srgbClr val="00CC00"/>
              </a:buClr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ragmatica Book"/>
              </a:rPr>
              <a:t> формирование платформы для предпринимателей с целью обмена опытом и взаимной поддержки</a:t>
            </a:r>
          </a:p>
          <a:p>
            <a:pPr>
              <a:buClr>
                <a:srgbClr val="00CC00"/>
              </a:buClr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ragmatica Book"/>
              </a:rPr>
              <a:t> стимулирование роста малого бизнеса</a:t>
            </a: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  <a:latin typeface="Pragmatica Book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6632"/>
            <a:ext cx="86044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550" b="1" dirty="0" smtClean="0">
                <a:solidFill>
                  <a:srgbClr val="FFFF00"/>
                </a:solidFill>
                <a:latin typeface="Pragmatica Book"/>
                <a:cs typeface="Times New Roman" charset="0"/>
              </a:rPr>
              <a:t>Акселератор банка «</a:t>
            </a:r>
            <a:r>
              <a:rPr lang="ru-RU" sz="2550" b="1" dirty="0" err="1" smtClean="0">
                <a:solidFill>
                  <a:srgbClr val="FFFF00"/>
                </a:solidFill>
                <a:latin typeface="Pragmatica Book"/>
                <a:cs typeface="Times New Roman" charset="0"/>
              </a:rPr>
              <a:t>Центр-инвест</a:t>
            </a:r>
            <a:r>
              <a:rPr lang="ru-RU" sz="2550" b="1" dirty="0" smtClean="0">
                <a:solidFill>
                  <a:srgbClr val="FFFF00"/>
                </a:solidFill>
                <a:latin typeface="Pragmatica Book"/>
                <a:cs typeface="Times New Roman" charset="0"/>
              </a:rPr>
              <a:t>». Цели проекта</a:t>
            </a:r>
            <a:endParaRPr kumimoji="0" lang="ru-RU" sz="25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2" cstate="print"/>
          <a:srcRect t="15342" b="38632"/>
          <a:stretch>
            <a:fillRect/>
          </a:stretch>
        </p:blipFill>
        <p:spPr>
          <a:xfrm rot="16200000">
            <a:off x="-468" y="4329060"/>
            <a:ext cx="1152046" cy="648070"/>
          </a:xfrm>
          <a:prstGeom prst="rect">
            <a:avLst/>
          </a:prstGeom>
        </p:spPr>
      </p:pic>
      <p:pic>
        <p:nvPicPr>
          <p:cNvPr id="7" name="Рисунок 6" descr="Рисунок1.png"/>
          <p:cNvPicPr>
            <a:picLocks noChangeAspect="1"/>
          </p:cNvPicPr>
          <p:nvPr/>
        </p:nvPicPr>
        <p:blipFill>
          <a:blip r:embed="rId2" cstate="print"/>
          <a:srcRect t="15342" b="38632"/>
          <a:stretch>
            <a:fillRect/>
          </a:stretch>
        </p:blipFill>
        <p:spPr>
          <a:xfrm rot="16200000">
            <a:off x="-468" y="2096812"/>
            <a:ext cx="1152046" cy="648070"/>
          </a:xfrm>
          <a:prstGeom prst="rect">
            <a:avLst/>
          </a:prstGeom>
        </p:spPr>
      </p:pic>
      <p:pic>
        <p:nvPicPr>
          <p:cNvPr id="8" name="Рисунок 7" descr="Рисунок1.png"/>
          <p:cNvPicPr>
            <a:picLocks noChangeAspect="1"/>
          </p:cNvPicPr>
          <p:nvPr/>
        </p:nvPicPr>
        <p:blipFill>
          <a:blip r:embed="rId2" cstate="print"/>
          <a:srcRect t="15342" b="38632"/>
          <a:stretch>
            <a:fillRect/>
          </a:stretch>
        </p:blipFill>
        <p:spPr>
          <a:xfrm rot="16200000">
            <a:off x="-467" y="3104924"/>
            <a:ext cx="1152046" cy="648070"/>
          </a:xfrm>
          <a:prstGeom prst="rect">
            <a:avLst/>
          </a:prstGeom>
        </p:spPr>
      </p:pic>
      <p:pic>
        <p:nvPicPr>
          <p:cNvPr id="9" name="Рисунок 8" descr="Рисунок1.png"/>
          <p:cNvPicPr>
            <a:picLocks noChangeAspect="1"/>
          </p:cNvPicPr>
          <p:nvPr/>
        </p:nvPicPr>
        <p:blipFill>
          <a:blip r:embed="rId2" cstate="print"/>
          <a:srcRect t="15342" b="38632"/>
          <a:stretch>
            <a:fillRect/>
          </a:stretch>
        </p:blipFill>
        <p:spPr>
          <a:xfrm rot="16200000">
            <a:off x="-468" y="1160708"/>
            <a:ext cx="1152046" cy="648070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115616" y="1988840"/>
            <a:ext cx="6696744" cy="0"/>
          </a:xfrm>
          <a:prstGeom prst="line">
            <a:avLst/>
          </a:prstGeom>
          <a:ln w="50800" cap="rnd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115616" y="2996952"/>
            <a:ext cx="6696744" cy="0"/>
          </a:xfrm>
          <a:prstGeom prst="line">
            <a:avLst/>
          </a:prstGeom>
          <a:ln w="50800" cap="rnd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115616" y="4293096"/>
            <a:ext cx="6696744" cy="0"/>
          </a:xfrm>
          <a:prstGeom prst="line">
            <a:avLst/>
          </a:prstGeom>
          <a:ln w="50800" cap="rnd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115616" y="5013176"/>
            <a:ext cx="6696744" cy="0"/>
          </a:xfrm>
          <a:prstGeom prst="line">
            <a:avLst/>
          </a:prstGeom>
          <a:ln w="50800" cap="rnd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0CD27DE2-AD22-6F4C-BB9D-FA3293DDB528}" type="slidenum">
              <a:rPr kumimoji="0" lang="ru-RU" sz="1600" b="1">
                <a:latin typeface="Pragmatica Book" charset="0"/>
              </a:rPr>
              <a:pPr/>
              <a:t>4</a:t>
            </a:fld>
            <a:endParaRPr kumimoji="0" lang="ru-RU" sz="1600" b="1" dirty="0">
              <a:latin typeface="Pragmatica Book" charset="0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908720"/>
            <a:ext cx="1409360" cy="129266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CC00"/>
                </a:solidFill>
                <a:latin typeface="Century Gothic" pitchFamily="34" charset="0"/>
              </a:rPr>
              <a:t>1,5</a:t>
            </a:r>
          </a:p>
          <a:p>
            <a:pPr algn="ctr"/>
            <a:r>
              <a:rPr lang="ru-RU" sz="2400" b="1" dirty="0" smtClean="0">
                <a:solidFill>
                  <a:schemeClr val="accent4"/>
                </a:solidFill>
                <a:latin typeface="Century Gothic" pitchFamily="34" charset="0"/>
              </a:rPr>
              <a:t> 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ragmatica Book"/>
              </a:rPr>
              <a:t>месяца</a:t>
            </a:r>
            <a:endParaRPr lang="ru-RU" sz="2400" b="1" dirty="0">
              <a:solidFill>
                <a:schemeClr val="accent4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2060848"/>
            <a:ext cx="50193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00CC00"/>
                </a:solidFill>
                <a:latin typeface="Century Gothic" pitchFamily="34" charset="0"/>
              </a:rPr>
              <a:t> </a:t>
            </a:r>
            <a:r>
              <a:rPr lang="ru-RU" sz="5000" b="1" dirty="0" smtClean="0">
                <a:solidFill>
                  <a:srgbClr val="00CC00"/>
                </a:solidFill>
                <a:latin typeface="Century Gothic" pitchFamily="34" charset="0"/>
              </a:rPr>
              <a:t>15 </a:t>
            </a:r>
          </a:p>
          <a:p>
            <a:pPr algn="ctr"/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ragmatica Book"/>
              </a:rPr>
              <a:t>интерактивных занятий и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Pragmatica Book"/>
              </a:rPr>
              <a:t>воркшопов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627784" y="980728"/>
            <a:ext cx="0" cy="1296144"/>
          </a:xfrm>
          <a:prstGeom prst="line">
            <a:avLst/>
          </a:prstGeom>
          <a:ln w="508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1"/>
          <p:cNvGrpSpPr/>
          <p:nvPr/>
        </p:nvGrpSpPr>
        <p:grpSpPr>
          <a:xfrm>
            <a:off x="4817768" y="692696"/>
            <a:ext cx="4276233" cy="830997"/>
            <a:chOff x="3914067" y="4326195"/>
            <a:chExt cx="4276233" cy="83099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914067" y="4326195"/>
              <a:ext cx="87395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800" b="1" dirty="0" smtClean="0">
                  <a:solidFill>
                    <a:srgbClr val="00CC00"/>
                  </a:solidFill>
                  <a:latin typeface="+mj-lt"/>
                </a:rPr>
                <a:t>30</a:t>
              </a:r>
              <a:endParaRPr lang="ru-RU" sz="2000" dirty="0">
                <a:solidFill>
                  <a:srgbClr val="00CC00"/>
                </a:solidFill>
                <a:latin typeface="+mj-lt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716016" y="4571836"/>
              <a:ext cx="34742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Pragmatica Book"/>
                </a:rPr>
                <a:t>участников программы</a:t>
              </a:r>
              <a:endParaRPr lang="ru-RU" sz="2400" dirty="0"/>
            </a:p>
          </p:txBody>
        </p:sp>
      </p:grpSp>
      <p:grpSp>
        <p:nvGrpSpPr>
          <p:cNvPr id="4" name="Группа 12"/>
          <p:cNvGrpSpPr/>
          <p:nvPr/>
        </p:nvGrpSpPr>
        <p:grpSpPr>
          <a:xfrm>
            <a:off x="3491880" y="5013176"/>
            <a:ext cx="2952328" cy="830997"/>
            <a:chOff x="3914067" y="4326195"/>
            <a:chExt cx="2952328" cy="830997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914067" y="4326195"/>
              <a:ext cx="87395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800" b="1" dirty="0" smtClean="0">
                  <a:solidFill>
                    <a:srgbClr val="00CC00"/>
                  </a:solidFill>
                  <a:latin typeface="Century Gothic" pitchFamily="34" charset="0"/>
                </a:rPr>
                <a:t>12</a:t>
              </a:r>
              <a:endParaRPr lang="ru-RU" sz="2000" dirty="0">
                <a:solidFill>
                  <a:srgbClr val="00CC00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716016" y="4369059"/>
              <a:ext cx="215037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Pragmatica Book"/>
                </a:rPr>
                <a:t>продуктивных встреч</a:t>
              </a:r>
              <a:r>
                <a:rPr lang="ru-RU" sz="2200" dirty="0" smtClean="0">
                  <a:solidFill>
                    <a:schemeClr val="accent4"/>
                  </a:solidFill>
                  <a:latin typeface="Century Gothic" pitchFamily="34" charset="0"/>
                </a:rPr>
                <a:t> </a:t>
              </a:r>
              <a:r>
                <a:rPr lang="en-US" sz="2200" dirty="0" smtClean="0">
                  <a:solidFill>
                    <a:schemeClr val="accent4"/>
                  </a:solidFill>
                  <a:latin typeface="Century Gothic" pitchFamily="34" charset="0"/>
                </a:rPr>
                <a:t> </a:t>
              </a:r>
              <a:r>
                <a:rPr lang="en-US" sz="2200" b="1" dirty="0" smtClean="0">
                  <a:solidFill>
                    <a:schemeClr val="accent4"/>
                  </a:solidFill>
                  <a:latin typeface="Century Gothic" pitchFamily="34" charset="0"/>
                </a:rPr>
                <a:t>b2b</a:t>
              </a:r>
              <a:endParaRPr lang="ru-RU" sz="22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5" name="Группа 19"/>
          <p:cNvGrpSpPr/>
          <p:nvPr/>
        </p:nvGrpSpPr>
        <p:grpSpPr>
          <a:xfrm>
            <a:off x="1557525" y="2470489"/>
            <a:ext cx="2150379" cy="1678591"/>
            <a:chOff x="4716016" y="3462099"/>
            <a:chExt cx="2150379" cy="1678591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5354227" y="3462099"/>
              <a:ext cx="87395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800" b="1" dirty="0" smtClean="0">
                  <a:solidFill>
                    <a:srgbClr val="00CC00"/>
                  </a:solidFill>
                  <a:latin typeface="Century Gothic" pitchFamily="34" charset="0"/>
                </a:rPr>
                <a:t>40</a:t>
              </a:r>
              <a:endParaRPr lang="ru-RU" sz="2000" dirty="0">
                <a:solidFill>
                  <a:srgbClr val="00CC00"/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716016" y="4125027"/>
              <a:ext cx="215037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Pragmatica Book"/>
                </a:rPr>
                <a:t>наставников</a:t>
              </a:r>
              <a:r>
                <a:rPr lang="ru-RU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itchFamily="34" charset="0"/>
                </a:rPr>
                <a:t> </a:t>
              </a:r>
            </a:p>
            <a:p>
              <a:pPr algn="ctr"/>
              <a:r>
                <a:rPr lang="ru-RU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Pragmatica Book"/>
                </a:rPr>
                <a:t>из различных отраслей</a:t>
              </a:r>
              <a:endPara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26" name="Рисунок 25" descr="Рисунок1.png"/>
          <p:cNvPicPr>
            <a:picLocks noChangeAspect="1"/>
          </p:cNvPicPr>
          <p:nvPr/>
        </p:nvPicPr>
        <p:blipFill>
          <a:blip r:embed="rId3" cstate="print"/>
          <a:srcRect t="15342" b="38632"/>
          <a:stretch>
            <a:fillRect/>
          </a:stretch>
        </p:blipFill>
        <p:spPr>
          <a:xfrm>
            <a:off x="6012160" y="1386655"/>
            <a:ext cx="1122285" cy="631329"/>
          </a:xfrm>
          <a:prstGeom prst="rect">
            <a:avLst/>
          </a:prstGeom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4606932" y="3356992"/>
            <a:ext cx="4285548" cy="0"/>
          </a:xfrm>
          <a:prstGeom prst="line">
            <a:avLst/>
          </a:prstGeom>
          <a:ln w="508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 descr="kisspng-competitive-intelligence-business-teamwork-coworki-business-office-5aa36a876e0975.599506181520659079450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829840"/>
            <a:ext cx="1728192" cy="1807072"/>
          </a:xfrm>
          <a:prstGeom prst="rect">
            <a:avLst/>
          </a:prstGeom>
        </p:spPr>
      </p:pic>
      <p:pic>
        <p:nvPicPr>
          <p:cNvPr id="33" name="Рисунок 32" descr="Рисунок1.png"/>
          <p:cNvPicPr>
            <a:picLocks noChangeAspect="1"/>
          </p:cNvPicPr>
          <p:nvPr/>
        </p:nvPicPr>
        <p:blipFill>
          <a:blip r:embed="rId3" cstate="print"/>
          <a:srcRect t="15342" b="38632"/>
          <a:stretch>
            <a:fillRect/>
          </a:stretch>
        </p:blipFill>
        <p:spPr>
          <a:xfrm>
            <a:off x="2104351" y="4106635"/>
            <a:ext cx="1099497" cy="618509"/>
          </a:xfrm>
          <a:prstGeom prst="rect">
            <a:avLst/>
          </a:prstGeom>
        </p:spPr>
      </p:pic>
      <p:grpSp>
        <p:nvGrpSpPr>
          <p:cNvPr id="6" name="Группа 39"/>
          <p:cNvGrpSpPr/>
          <p:nvPr/>
        </p:nvGrpSpPr>
        <p:grpSpPr>
          <a:xfrm>
            <a:off x="6630538" y="3789040"/>
            <a:ext cx="2189934" cy="2354491"/>
            <a:chOff x="5958342" y="4652268"/>
            <a:chExt cx="1651290" cy="2354491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5958342" y="4652268"/>
              <a:ext cx="1651290" cy="2354491"/>
            </a:xfrm>
            <a:prstGeom prst="rect">
              <a:avLst/>
            </a:prstGeom>
            <a:ln>
              <a:solidFill>
                <a:srgbClr val="00CC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5000" b="1" dirty="0" smtClean="0">
                  <a:solidFill>
                    <a:srgbClr val="00CC00"/>
                  </a:solidFill>
                  <a:latin typeface="Century Gothic" pitchFamily="34" charset="0"/>
                </a:rPr>
                <a:t>6</a:t>
              </a:r>
              <a:r>
                <a:rPr lang="ru-RU" sz="4800" b="1" dirty="0" smtClean="0">
                  <a:latin typeface="Century Gothic" pitchFamily="34" charset="0"/>
                </a:rPr>
                <a:t> </a:t>
              </a:r>
            </a:p>
            <a:p>
              <a:pPr algn="ctr">
                <a:spcAft>
                  <a:spcPts val="1800"/>
                </a:spcAft>
              </a:pPr>
              <a:r>
                <a:rPr lang="ru-RU" sz="2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Pragmatica Book"/>
                </a:rPr>
                <a:t>месяцев</a:t>
              </a:r>
              <a:r>
                <a:rPr lang="ru-RU" sz="2000" dirty="0" smtClean="0">
                  <a:latin typeface="Century Gothic" pitchFamily="34" charset="0"/>
                </a:rPr>
                <a:t> </a:t>
              </a:r>
            </a:p>
            <a:p>
              <a:pPr algn="ctr"/>
              <a:r>
                <a:rPr lang="ru-RU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Pragmatica Book"/>
                </a:rPr>
                <a:t>менторской </a:t>
              </a:r>
            </a:p>
            <a:p>
              <a:pPr algn="ctr"/>
              <a:r>
                <a:rPr lang="ru-RU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Pragmatica Book"/>
                </a:rPr>
                <a:t>поддержки</a:t>
              </a:r>
              <a:endParaRPr lang="ru-RU" sz="2000" dirty="0" smtClean="0">
                <a:latin typeface="Century Gothic" pitchFamily="34" charset="0"/>
              </a:endParaRPr>
            </a:p>
            <a:p>
              <a:pPr algn="ctr"/>
              <a:endParaRPr lang="ru-RU" sz="2000" dirty="0"/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>
            <a:xfrm>
              <a:off x="6687751" y="5876404"/>
              <a:ext cx="216024" cy="0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Рисунок 40" descr="Рисунок1.png"/>
          <p:cNvPicPr>
            <a:picLocks noChangeAspect="1"/>
          </p:cNvPicPr>
          <p:nvPr/>
        </p:nvPicPr>
        <p:blipFill>
          <a:blip r:embed="rId3" cstate="print"/>
          <a:srcRect t="15342" b="38632"/>
          <a:stretch>
            <a:fillRect/>
          </a:stretch>
        </p:blipFill>
        <p:spPr>
          <a:xfrm rot="16200000">
            <a:off x="4968086" y="3897094"/>
            <a:ext cx="1152046" cy="648070"/>
          </a:xfrm>
          <a:prstGeom prst="rect">
            <a:avLst/>
          </a:prstGeom>
        </p:spPr>
      </p:pic>
      <p:grpSp>
        <p:nvGrpSpPr>
          <p:cNvPr id="9" name="Группа 53"/>
          <p:cNvGrpSpPr/>
          <p:nvPr/>
        </p:nvGrpSpPr>
        <p:grpSpPr>
          <a:xfrm>
            <a:off x="243038" y="2992210"/>
            <a:ext cx="1304626" cy="1300886"/>
            <a:chOff x="2987824" y="2492896"/>
            <a:chExt cx="1952698" cy="2060847"/>
          </a:xfrm>
        </p:grpSpPr>
        <p:grpSp>
          <p:nvGrpSpPr>
            <p:cNvPr id="12" name="Группа 50"/>
            <p:cNvGrpSpPr/>
            <p:nvPr/>
          </p:nvGrpSpPr>
          <p:grpSpPr>
            <a:xfrm>
              <a:off x="3851920" y="3861048"/>
              <a:ext cx="216024" cy="288032"/>
              <a:chOff x="6516216" y="2132856"/>
              <a:chExt cx="1296144" cy="2448272"/>
            </a:xfrm>
          </p:grpSpPr>
          <p:sp>
            <p:nvSpPr>
              <p:cNvPr id="52" name="Прямоугольник 51"/>
              <p:cNvSpPr/>
              <p:nvPr/>
            </p:nvSpPr>
            <p:spPr>
              <a:xfrm>
                <a:off x="6588224" y="3284984"/>
                <a:ext cx="1224136" cy="1296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6516216" y="2132856"/>
                <a:ext cx="1224136" cy="1296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13" name="Группа 49"/>
            <p:cNvGrpSpPr/>
            <p:nvPr/>
          </p:nvGrpSpPr>
          <p:grpSpPr>
            <a:xfrm>
              <a:off x="4572000" y="2852936"/>
              <a:ext cx="360040" cy="1368152"/>
              <a:chOff x="6516216" y="2132856"/>
              <a:chExt cx="1296144" cy="2448272"/>
            </a:xfrm>
          </p:grpSpPr>
          <p:sp>
            <p:nvSpPr>
              <p:cNvPr id="45" name="Прямоугольник 44"/>
              <p:cNvSpPr/>
              <p:nvPr/>
            </p:nvSpPr>
            <p:spPr>
              <a:xfrm>
                <a:off x="6588224" y="3284984"/>
                <a:ext cx="1224136" cy="1296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6516216" y="2132856"/>
                <a:ext cx="1224136" cy="1296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16" name="Группа 48"/>
            <p:cNvGrpSpPr/>
            <p:nvPr/>
          </p:nvGrpSpPr>
          <p:grpSpPr>
            <a:xfrm>
              <a:off x="2987824" y="2852936"/>
              <a:ext cx="363469" cy="1346973"/>
              <a:chOff x="1547664" y="1196752"/>
              <a:chExt cx="1224136" cy="4536504"/>
            </a:xfrm>
          </p:grpSpPr>
          <p:sp>
            <p:nvSpPr>
              <p:cNvPr id="46" name="Прямоугольник 45"/>
              <p:cNvSpPr/>
              <p:nvPr/>
            </p:nvSpPr>
            <p:spPr>
              <a:xfrm>
                <a:off x="1547664" y="4437112"/>
                <a:ext cx="1224136" cy="1296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1547664" y="3356992"/>
                <a:ext cx="1224136" cy="1296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1547664" y="1196752"/>
                <a:ext cx="1224136" cy="1296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pic>
          <p:nvPicPr>
            <p:cNvPr id="42" name="Рисунок 41" descr="fd88294e52b10c908c7067bb26869818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87824" y="2492896"/>
              <a:ext cx="1952698" cy="2060847"/>
            </a:xfrm>
            <a:prstGeom prst="rect">
              <a:avLst/>
            </a:prstGeom>
          </p:spPr>
        </p:pic>
      </p:grpSp>
      <p:cxnSp>
        <p:nvCxnSpPr>
          <p:cNvPr id="55" name="Прямая соединительная линия 54"/>
          <p:cNvCxnSpPr/>
          <p:nvPr/>
        </p:nvCxnSpPr>
        <p:spPr>
          <a:xfrm>
            <a:off x="3995936" y="2924944"/>
            <a:ext cx="0" cy="1656184"/>
          </a:xfrm>
          <a:prstGeom prst="line">
            <a:avLst/>
          </a:prstGeom>
          <a:ln w="50800" cap="rnd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0" y="200253"/>
            <a:ext cx="841423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600" b="1" dirty="0" smtClean="0">
                <a:solidFill>
                  <a:srgbClr val="FFFF00"/>
                </a:solidFill>
                <a:latin typeface="Pragmatica Book"/>
                <a:cs typeface="Times New Roman" charset="0"/>
              </a:rPr>
              <a:t>Акселератор банка «</a:t>
            </a:r>
            <a:r>
              <a:rPr lang="ru-RU" sz="2600" b="1" dirty="0" err="1" smtClean="0">
                <a:solidFill>
                  <a:srgbClr val="FFFF00"/>
                </a:solidFill>
                <a:latin typeface="Pragmatica Book"/>
                <a:cs typeface="Times New Roman" charset="0"/>
              </a:rPr>
              <a:t>Центр-инвест</a:t>
            </a:r>
            <a:r>
              <a:rPr lang="ru-RU" sz="2600" b="1" dirty="0" smtClean="0">
                <a:solidFill>
                  <a:srgbClr val="FFFF00"/>
                </a:solidFill>
                <a:latin typeface="Pragmatica Book"/>
                <a:cs typeface="Times New Roman" charset="0"/>
              </a:rPr>
              <a:t>»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5085184"/>
            <a:ext cx="70272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5157192"/>
            <a:ext cx="864096" cy="60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672" y="5085184"/>
            <a:ext cx="943162" cy="69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27784" y="5085184"/>
            <a:ext cx="648072" cy="70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r"/>
            <a:fld id="{0CD27DE2-AD22-6F4C-BB9D-FA3293DDB528}" type="slidenum">
              <a:rPr kumimoji="0" lang="ru-RU" sz="1600" b="1">
                <a:latin typeface="Pragmatica Book" charset="0"/>
              </a:rPr>
              <a:pPr algn="r"/>
              <a:t>5</a:t>
            </a:fld>
            <a:endParaRPr kumimoji="0" lang="ru-RU" sz="1600" b="1" dirty="0">
              <a:latin typeface="Pragmatica Book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4869160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CC00"/>
                </a:solidFill>
                <a:latin typeface="Pragmatica Book"/>
              </a:rPr>
              <a:t>Александр </a:t>
            </a:r>
            <a:r>
              <a:rPr lang="ru-RU" b="1" dirty="0" err="1" smtClean="0">
                <a:solidFill>
                  <a:srgbClr val="00CC00"/>
                </a:solidFill>
                <a:latin typeface="Pragmatica Book"/>
              </a:rPr>
              <a:t>Даценко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ragmatica Book"/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ragmatica Book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ragmatica Book"/>
              </a:rPr>
              <a:t>основатель и коммерческий директор группы компаний «Клевер»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2132856"/>
            <a:ext cx="31683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CC00"/>
                </a:solidFill>
                <a:latin typeface="Pragmatica Book"/>
              </a:rPr>
              <a:t>Галина Оноприенко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ragmatica Book"/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ragmatica Book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ragmatica Book"/>
              </a:rPr>
              <a:t>основатель маркетингового и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Pragmatica Book"/>
              </a:rPr>
              <a:t>брендингового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ragmatica Book"/>
              </a:rPr>
              <a:t> агентства </a:t>
            </a:r>
          </a:p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ragmatica Book"/>
              </a:rPr>
              <a:t>DL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Pragmatica Book"/>
              </a:rPr>
              <a:t>Media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Pragmatica Book"/>
            </a:endParaRPr>
          </a:p>
          <a:p>
            <a:pPr algn="ctr"/>
            <a:endParaRPr lang="ru-RU" sz="1600" dirty="0">
              <a:latin typeface="Century Gothic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2132856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CC00"/>
                </a:solidFill>
                <a:latin typeface="Pragmatica Book"/>
              </a:rPr>
              <a:t>Юрий </a:t>
            </a:r>
            <a:r>
              <a:rPr lang="ru-RU" b="1" dirty="0" err="1" smtClean="0">
                <a:solidFill>
                  <a:srgbClr val="00CC00"/>
                </a:solidFill>
                <a:latin typeface="Pragmatica Book"/>
              </a:rPr>
              <a:t>Шабаров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ragmatica Book"/>
              </a:rPr>
              <a:t> 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ragmatica Book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ragmatica Book"/>
              </a:rPr>
              <a:t>бизнес-тренер  и автор книг о продажах «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Pragmatica Book"/>
              </a:rPr>
              <a:t>Возражений.net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ragmatica Book"/>
              </a:rPr>
              <a:t>” </a:t>
            </a:r>
            <a:r>
              <a:rPr lang="ru-RU" sz="1600" dirty="0" smtClean="0">
                <a:latin typeface="Century Gothic" pitchFamily="34" charset="0"/>
              </a:rPr>
              <a:t> 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4869160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CC00"/>
                </a:solidFill>
                <a:latin typeface="Pragmatica Book"/>
              </a:rPr>
              <a:t>Балябина</a:t>
            </a:r>
            <a:r>
              <a:rPr lang="ru-RU" b="1" dirty="0" smtClean="0">
                <a:solidFill>
                  <a:srgbClr val="00CC00"/>
                </a:solidFill>
                <a:latin typeface="Pragmatica Book"/>
              </a:rPr>
              <a:t> Ольга 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ragmatica Book"/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ragmatica Book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ragmatica Book"/>
              </a:rPr>
              <a:t>предприниматель, действующий член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Pragmatica Book"/>
              </a:rPr>
              <a:t>International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ragmatica Book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Pragmatica Book"/>
              </a:rPr>
              <a:t>Coach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ragmatica Book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Pragmatica Book"/>
              </a:rPr>
              <a:t>Federation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ragmatica Book"/>
              </a:rPr>
              <a:t>   </a:t>
            </a:r>
            <a:r>
              <a:rPr lang="en-US" sz="1600" dirty="0" smtClean="0">
                <a:latin typeface="Pragmatica Book"/>
              </a:rPr>
              <a:t> </a:t>
            </a:r>
            <a:endParaRPr lang="ru-RU" sz="1600" dirty="0">
              <a:latin typeface="Century Gothic" pitchFamily="34" charset="0"/>
            </a:endParaRPr>
          </a:p>
        </p:txBody>
      </p:sp>
      <p:pic>
        <p:nvPicPr>
          <p:cNvPr id="19" name="Рисунок 18" descr="6o3kxkDFM1s (1).jpg"/>
          <p:cNvPicPr>
            <a:picLocks noChangeAspect="1"/>
          </p:cNvPicPr>
          <p:nvPr/>
        </p:nvPicPr>
        <p:blipFill>
          <a:blip r:embed="rId2" cstate="print"/>
          <a:srcRect l="29231" t="14240" r="17116" b="50000"/>
          <a:stretch>
            <a:fillRect/>
          </a:stretch>
        </p:blipFill>
        <p:spPr>
          <a:xfrm>
            <a:off x="1547664" y="764704"/>
            <a:ext cx="1368152" cy="1368152"/>
          </a:xfrm>
          <a:prstGeom prst="ellipse">
            <a:avLst/>
          </a:prstGeom>
          <a:ln w="1905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Рисунок 19" descr="i7AhA_DcWVw (1).jpg"/>
          <p:cNvPicPr>
            <a:picLocks noChangeAspect="1"/>
          </p:cNvPicPr>
          <p:nvPr/>
        </p:nvPicPr>
        <p:blipFill>
          <a:blip r:embed="rId3" cstate="print"/>
          <a:srcRect l="12231" t="15351" r="29540" b="44750"/>
          <a:stretch>
            <a:fillRect/>
          </a:stretch>
        </p:blipFill>
        <p:spPr>
          <a:xfrm>
            <a:off x="1585563" y="3356992"/>
            <a:ext cx="1402261" cy="1440160"/>
          </a:xfrm>
          <a:prstGeom prst="ellipse">
            <a:avLst/>
          </a:prstGeom>
          <a:ln w="1905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Рисунок 20" descr="qAs75ZQtfK8 (1).jpg"/>
          <p:cNvPicPr>
            <a:picLocks noChangeAspect="1"/>
          </p:cNvPicPr>
          <p:nvPr/>
        </p:nvPicPr>
        <p:blipFill>
          <a:blip r:embed="rId4" cstate="print"/>
          <a:srcRect l="24800" r="15350" b="8641"/>
          <a:stretch>
            <a:fillRect/>
          </a:stretch>
        </p:blipFill>
        <p:spPr>
          <a:xfrm>
            <a:off x="5364088" y="692696"/>
            <a:ext cx="1437716" cy="1462537"/>
          </a:xfrm>
          <a:prstGeom prst="ellipse">
            <a:avLst/>
          </a:prstGeom>
          <a:ln w="1905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Рисунок 22" descr="s8A4wCoDJKY (1).jpg"/>
          <p:cNvPicPr>
            <a:picLocks noChangeAspect="1"/>
          </p:cNvPicPr>
          <p:nvPr/>
        </p:nvPicPr>
        <p:blipFill>
          <a:blip r:embed="rId5" cstate="print">
            <a:lum bright="-10000" contrast="-10000"/>
          </a:blip>
          <a:srcRect l="31325" t="30050" r="5178" b="34250"/>
          <a:stretch>
            <a:fillRect/>
          </a:stretch>
        </p:blipFill>
        <p:spPr>
          <a:xfrm>
            <a:off x="5436096" y="3356992"/>
            <a:ext cx="1440160" cy="1440160"/>
          </a:xfrm>
          <a:prstGeom prst="ellipse">
            <a:avLst/>
          </a:prstGeom>
          <a:ln w="1905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0" y="116632"/>
            <a:ext cx="841423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600" b="1" dirty="0" smtClean="0">
                <a:solidFill>
                  <a:srgbClr val="FFFF00"/>
                </a:solidFill>
                <a:latin typeface="Pragmatica Book"/>
                <a:cs typeface="Times New Roman" charset="0"/>
              </a:rPr>
              <a:t>Акселератор банка «</a:t>
            </a:r>
            <a:r>
              <a:rPr lang="ru-RU" sz="2600" b="1" dirty="0" err="1" smtClean="0">
                <a:solidFill>
                  <a:srgbClr val="FFFF00"/>
                </a:solidFill>
                <a:latin typeface="Pragmatica Book"/>
                <a:cs typeface="Times New Roman" charset="0"/>
              </a:rPr>
              <a:t>Центр-инвест</a:t>
            </a:r>
            <a:r>
              <a:rPr lang="ru-RU" sz="2600" b="1" dirty="0" smtClean="0">
                <a:solidFill>
                  <a:srgbClr val="FFFF00"/>
                </a:solidFill>
                <a:latin typeface="Pragmatica Book"/>
                <a:cs typeface="Times New Roman" charset="0"/>
              </a:rPr>
              <a:t>». Спикеры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0CD27DE2-AD22-6F4C-BB9D-FA3293DDB528}" type="slidenum">
              <a:rPr kumimoji="0" lang="ru-RU" sz="1600" b="1">
                <a:latin typeface="Pragmatica Book" charset="0"/>
              </a:rPr>
              <a:pPr/>
              <a:t>6</a:t>
            </a:fld>
            <a:endParaRPr kumimoji="0" lang="ru-RU" sz="1600" b="1" dirty="0">
              <a:latin typeface="Pragmatica Book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Картинки по запросу предприниматель картинка"/>
          <p:cNvPicPr>
            <a:picLocks noChangeAspect="1" noChangeArrowheads="1"/>
          </p:cNvPicPr>
          <p:nvPr/>
        </p:nvPicPr>
        <p:blipFill>
          <a:blip r:embed="rId3" cstate="print"/>
          <a:srcRect b="29630"/>
          <a:stretch>
            <a:fillRect/>
          </a:stretch>
        </p:blipFill>
        <p:spPr bwMode="auto">
          <a:xfrm>
            <a:off x="2339752" y="2636912"/>
            <a:ext cx="2926107" cy="14401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7704" y="764704"/>
            <a:ext cx="6912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entury Gothic" pitchFamily="34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Pragmatica Book"/>
                <a:cs typeface="Times New Roman" charset="0"/>
              </a:rPr>
              <a:t>предпринимателей начали свой бизнес с акселератором банка «</a:t>
            </a:r>
            <a:r>
              <a:rPr lang="ru-RU" sz="2800" b="1" dirty="0" err="1" smtClean="0">
                <a:solidFill>
                  <a:schemeClr val="tx2"/>
                </a:solidFill>
                <a:latin typeface="Pragmatica Book"/>
                <a:cs typeface="Times New Roman" charset="0"/>
              </a:rPr>
              <a:t>Центр-инвест</a:t>
            </a:r>
            <a:r>
              <a:rPr lang="ru-RU" sz="2800" b="1" dirty="0" smtClean="0">
                <a:solidFill>
                  <a:schemeClr val="tx2"/>
                </a:solidFill>
                <a:latin typeface="Pragmatica Book"/>
                <a:cs typeface="Times New Roman" charset="0"/>
              </a:rPr>
              <a:t>»</a:t>
            </a:r>
            <a:endParaRPr lang="ru-RU" sz="28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764704"/>
            <a:ext cx="1608133" cy="1107996"/>
          </a:xfrm>
          <a:prstGeom prst="rect">
            <a:avLst/>
          </a:prstGeom>
          <a:ln w="28575">
            <a:solidFill>
              <a:srgbClr val="F5FF76"/>
            </a:solidFill>
          </a:ln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00CC00"/>
                </a:solidFill>
                <a:latin typeface="+mj-lt"/>
              </a:rPr>
              <a:t>670</a:t>
            </a:r>
            <a:endParaRPr lang="ru-RU" sz="6600" dirty="0">
              <a:solidFill>
                <a:srgbClr val="00CC00"/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28245"/>
            <a:ext cx="841423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600" b="1" dirty="0" smtClean="0">
                <a:solidFill>
                  <a:srgbClr val="FFFF00"/>
                </a:solidFill>
                <a:latin typeface="Pragmatica Book"/>
                <a:cs typeface="Times New Roman" charset="0"/>
              </a:rPr>
              <a:t>Акселератор банка «</a:t>
            </a:r>
            <a:r>
              <a:rPr lang="ru-RU" sz="2600" b="1" dirty="0" err="1" smtClean="0">
                <a:solidFill>
                  <a:srgbClr val="FFFF00"/>
                </a:solidFill>
                <a:latin typeface="Pragmatica Book"/>
                <a:cs typeface="Times New Roman" charset="0"/>
              </a:rPr>
              <a:t>Центр-инвест</a:t>
            </a:r>
            <a:r>
              <a:rPr lang="ru-RU" sz="2600" b="1" dirty="0" smtClean="0">
                <a:solidFill>
                  <a:srgbClr val="FFFF00"/>
                </a:solidFill>
                <a:latin typeface="Pragmatica Book"/>
                <a:cs typeface="Times New Roman" charset="0"/>
              </a:rPr>
              <a:t>»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32384" y="2924944"/>
            <a:ext cx="1181734" cy="1554272"/>
          </a:xfrm>
          <a:prstGeom prst="rect">
            <a:avLst/>
          </a:prstGeom>
          <a:ln w="28575">
            <a:solidFill>
              <a:srgbClr val="F5FF76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6500" b="1" dirty="0" smtClean="0">
                <a:solidFill>
                  <a:srgbClr val="00CC00"/>
                </a:solidFill>
                <a:latin typeface="+mj-lt"/>
              </a:rPr>
              <a:t>32</a:t>
            </a:r>
            <a:r>
              <a:rPr lang="ru-RU" sz="2000" b="1" dirty="0" smtClean="0">
                <a:solidFill>
                  <a:srgbClr val="FFFF00"/>
                </a:solidFill>
                <a:latin typeface="+mj-lt"/>
              </a:rPr>
              <a:t> </a:t>
            </a:r>
            <a:endParaRPr lang="ru-RU" b="1" dirty="0" smtClean="0">
              <a:solidFill>
                <a:srgbClr val="FFFF00"/>
              </a:solidFill>
              <a:latin typeface="+mj-lt"/>
            </a:endParaRPr>
          </a:p>
          <a:p>
            <a:pPr algn="ctr"/>
            <a:r>
              <a:rPr lang="ru-RU" sz="3000" b="1" dirty="0" smtClean="0">
                <a:latin typeface="+mj-lt"/>
              </a:rPr>
              <a:t>года</a:t>
            </a:r>
            <a:r>
              <a:rPr lang="ru-RU" sz="2800" b="1" dirty="0" smtClean="0">
                <a:solidFill>
                  <a:srgbClr val="FFFF00"/>
                </a:solidFill>
                <a:latin typeface="+mj-lt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99992" y="2708920"/>
            <a:ext cx="45365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Pragmatica Book"/>
                <a:cs typeface="Times New Roman" charset="0"/>
              </a:rPr>
              <a:t>самый молодой предприниматель акселератора банка «</a:t>
            </a:r>
            <a:r>
              <a:rPr lang="ru-RU" sz="2800" dirty="0" err="1" smtClean="0">
                <a:latin typeface="Pragmatica Book"/>
                <a:cs typeface="Times New Roman" charset="0"/>
              </a:rPr>
              <a:t>Центр-инвест</a:t>
            </a:r>
            <a:r>
              <a:rPr lang="ru-RU" sz="2800" dirty="0" smtClean="0">
                <a:latin typeface="Pragmatica Book"/>
                <a:cs typeface="Times New Roman" charset="0"/>
              </a:rPr>
              <a:t>»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283968" y="4581128"/>
            <a:ext cx="460851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Pragmatica Book"/>
                <a:cs typeface="Times New Roman" charset="0"/>
              </a:rPr>
              <a:t>открыл свой бизнес </a:t>
            </a:r>
          </a:p>
          <a:p>
            <a:pPr algn="ctr"/>
            <a:r>
              <a:rPr lang="ru-RU" sz="3000" b="1" dirty="0" smtClean="0">
                <a:latin typeface="Pragmatica Book"/>
                <a:cs typeface="Times New Roman" charset="0"/>
              </a:rPr>
              <a:t>в</a:t>
            </a:r>
            <a:r>
              <a:rPr lang="ru-RU" sz="3000" dirty="0" smtClean="0">
                <a:latin typeface="Pragmatica Book"/>
                <a:cs typeface="Times New Roman" charset="0"/>
              </a:rPr>
              <a:t> </a:t>
            </a:r>
            <a:r>
              <a:rPr lang="ru-RU" sz="5500" b="1" dirty="0" smtClean="0">
                <a:solidFill>
                  <a:srgbClr val="00CC00"/>
                </a:solidFill>
                <a:latin typeface="+mj-lt"/>
              </a:rPr>
              <a:t>22</a:t>
            </a:r>
            <a:r>
              <a:rPr lang="ru-RU" sz="4000" b="1" dirty="0" smtClean="0">
                <a:solidFill>
                  <a:srgbClr val="00CC00"/>
                </a:solidFill>
                <a:latin typeface="Century Gothic" pitchFamily="34" charset="0"/>
              </a:rPr>
              <a:t> </a:t>
            </a:r>
            <a:r>
              <a:rPr lang="ru-RU" sz="3000" b="1" dirty="0" smtClean="0">
                <a:latin typeface="Pragmatica Book"/>
                <a:cs typeface="Times New Roman" charset="0"/>
              </a:rPr>
              <a:t>года</a:t>
            </a:r>
            <a:endParaRPr lang="ru-RU" sz="3000" b="1" dirty="0">
              <a:latin typeface="Century Gothic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187624" y="2420888"/>
            <a:ext cx="6696744" cy="0"/>
          </a:xfrm>
          <a:prstGeom prst="line">
            <a:avLst/>
          </a:prstGeom>
          <a:ln w="50800" cap="rnd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-36512" y="4653136"/>
            <a:ext cx="3744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000000"/>
                </a:solidFill>
                <a:cs typeface="Times New Roman" charset="0"/>
              </a:rPr>
              <a:t>средний возраст</a:t>
            </a:r>
          </a:p>
          <a:p>
            <a:pPr lvl="0" algn="ctr"/>
            <a:r>
              <a:rPr lang="ru-RU" sz="2800" dirty="0" smtClean="0">
                <a:solidFill>
                  <a:srgbClr val="000000"/>
                </a:solidFill>
                <a:cs typeface="Times New Roman" charset="0"/>
              </a:rPr>
              <a:t>предпринимателя</a:t>
            </a:r>
            <a:endParaRPr lang="ru-RU" dirty="0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0CD27DE2-AD22-6F4C-BB9D-FA3293DDB528}" type="slidenum">
              <a:rPr kumimoji="0" lang="ru-RU" sz="1600" b="1">
                <a:latin typeface="Pragmatica Book" charset="0"/>
              </a:rPr>
              <a:pPr/>
              <a:t>7</a:t>
            </a:fld>
            <a:endParaRPr kumimoji="0" lang="ru-RU" sz="1600" b="1" dirty="0">
              <a:latin typeface="Pragmatica Book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692696"/>
            <a:ext cx="3744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500" b="1" dirty="0" smtClean="0">
                <a:solidFill>
                  <a:srgbClr val="00CC00"/>
                </a:solidFill>
              </a:rPr>
              <a:t>40%</a:t>
            </a:r>
          </a:p>
          <a:p>
            <a:pPr algn="ctr"/>
            <a:r>
              <a:rPr lang="ru-RU" sz="2500" dirty="0" smtClean="0">
                <a:latin typeface="Pragmatica Book"/>
                <a:cs typeface="Times New Roman" charset="0"/>
              </a:rPr>
              <a:t>прошедших акселераторы – </a:t>
            </a:r>
          </a:p>
          <a:p>
            <a:pPr algn="ctr"/>
            <a:r>
              <a:rPr lang="ru-RU" sz="2500" dirty="0" smtClean="0">
                <a:latin typeface="Pragmatica Book"/>
                <a:cs typeface="Times New Roman" charset="0"/>
              </a:rPr>
              <a:t>это женщины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128245"/>
            <a:ext cx="841423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600" b="1" dirty="0" smtClean="0">
                <a:solidFill>
                  <a:srgbClr val="FFFF00"/>
                </a:solidFill>
                <a:latin typeface="Pragmatica Book"/>
                <a:cs typeface="Times New Roman" charset="0"/>
              </a:rPr>
              <a:t>Акселератор банка «</a:t>
            </a:r>
            <a:r>
              <a:rPr lang="ru-RU" sz="2600" b="1" dirty="0" err="1" smtClean="0">
                <a:solidFill>
                  <a:srgbClr val="FFFF00"/>
                </a:solidFill>
                <a:latin typeface="Pragmatica Book"/>
                <a:cs typeface="Times New Roman" charset="0"/>
              </a:rPr>
              <a:t>Центр-инвест</a:t>
            </a:r>
            <a:r>
              <a:rPr lang="ru-RU" sz="2600" b="1" dirty="0" smtClean="0">
                <a:solidFill>
                  <a:srgbClr val="FFFF00"/>
                </a:solidFill>
                <a:latin typeface="Pragmatica Book"/>
                <a:cs typeface="Times New Roman" charset="0"/>
              </a:rPr>
              <a:t>»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2" cstate="print"/>
          <a:srcRect l="25574" t="17644" r="43589" b="23518"/>
          <a:stretch>
            <a:fillRect/>
          </a:stretch>
        </p:blipFill>
        <p:spPr bwMode="auto">
          <a:xfrm>
            <a:off x="76531" y="764704"/>
            <a:ext cx="154314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72008" y="4005064"/>
            <a:ext cx="4788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Pragmatica Book"/>
                <a:cs typeface="Times New Roman" charset="0"/>
              </a:rPr>
              <a:t>участников программы открыли свой бизнес в сельских районах и малых городах</a:t>
            </a:r>
            <a:endParaRPr lang="ru-RU" sz="2400" dirty="0">
              <a:latin typeface="Century Gothic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41483" y="3215298"/>
            <a:ext cx="107433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b="1" dirty="0" smtClean="0">
                <a:solidFill>
                  <a:srgbClr val="00CC00"/>
                </a:solidFill>
              </a:rPr>
              <a:t>1/2</a:t>
            </a:r>
            <a:endParaRPr lang="ru-RU" sz="5000" b="1" dirty="0">
              <a:solidFill>
                <a:srgbClr val="00CC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60032" y="685726"/>
            <a:ext cx="2255233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00CC00"/>
                </a:solidFill>
                <a:latin typeface="+mj-lt"/>
              </a:rPr>
              <a:t> 2 050</a:t>
            </a:r>
            <a:r>
              <a:rPr lang="ru-RU" sz="5000" b="1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ctr">
              <a:lnSpc>
                <a:spcPts val="2400"/>
              </a:lnSpc>
            </a:pPr>
            <a:r>
              <a:rPr lang="ru-RU" sz="2400" b="1" dirty="0" smtClean="0">
                <a:latin typeface="Pragmatica Book"/>
                <a:cs typeface="Times New Roman" charset="0"/>
              </a:rPr>
              <a:t>рабочих мест</a:t>
            </a:r>
            <a:endParaRPr lang="ru-RU" sz="2000" dirty="0">
              <a:latin typeface="Century Gothic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1844824"/>
            <a:ext cx="432048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latin typeface="Pragmatica Book"/>
                <a:cs typeface="Times New Roman" charset="0"/>
              </a:rPr>
              <a:t>создано молодыми предпринимателями</a:t>
            </a:r>
            <a:r>
              <a:rPr lang="ru-RU" sz="2500" b="1" dirty="0" smtClean="0">
                <a:latin typeface="Pragmatica Book"/>
                <a:cs typeface="Times New Roman" charset="0"/>
              </a:rPr>
              <a:t> </a:t>
            </a:r>
            <a:r>
              <a:rPr lang="ru-RU" sz="2800" dirty="0" smtClean="0"/>
              <a:t> </a:t>
            </a:r>
          </a:p>
        </p:txBody>
      </p:sp>
      <p:pic>
        <p:nvPicPr>
          <p:cNvPr id="17" name="Picture 2" descr="https://pbs.twimg.com/media/DjP9umFU0AIHd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764704"/>
            <a:ext cx="1462016" cy="1069709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4860032" y="3227492"/>
            <a:ext cx="381642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00CC00"/>
                </a:solidFill>
                <a:latin typeface="+mj-lt"/>
              </a:rPr>
              <a:t>1/3</a:t>
            </a:r>
          </a:p>
          <a:p>
            <a:pPr algn="ctr"/>
            <a:r>
              <a:rPr lang="ru-RU" sz="2000" dirty="0" smtClean="0">
                <a:solidFill>
                  <a:srgbClr val="00CC00"/>
                </a:solidFill>
                <a:latin typeface="Century Gothic" pitchFamily="34" charset="0"/>
              </a:rPr>
              <a:t> </a:t>
            </a:r>
            <a:r>
              <a:rPr lang="ru-RU" sz="2000" dirty="0" smtClean="0">
                <a:latin typeface="Century Gothic" pitchFamily="34" charset="0"/>
              </a:rPr>
              <a:t> </a:t>
            </a:r>
            <a:r>
              <a:rPr lang="ru-RU" sz="2400" dirty="0" smtClean="0">
                <a:latin typeface="Pragmatica Book"/>
                <a:cs typeface="Times New Roman" charset="0"/>
              </a:rPr>
              <a:t>участников программы воспитывают детей</a:t>
            </a:r>
            <a:endParaRPr lang="ru-RU" sz="2000" dirty="0">
              <a:latin typeface="Century Gothic" pitchFamily="34" charset="0"/>
            </a:endParaRPr>
          </a:p>
        </p:txBody>
      </p:sp>
      <p:pic>
        <p:nvPicPr>
          <p:cNvPr id="156681" name="Picture 9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797152"/>
            <a:ext cx="1224136" cy="1224136"/>
          </a:xfrm>
          <a:prstGeom prst="rect">
            <a:avLst/>
          </a:prstGeom>
          <a:noFill/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5148064" y="3140968"/>
            <a:ext cx="2952328" cy="0"/>
          </a:xfrm>
          <a:prstGeom prst="line">
            <a:avLst/>
          </a:prstGeom>
          <a:ln w="50800" cap="rnd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4139952" y="980728"/>
            <a:ext cx="0" cy="1656184"/>
          </a:xfrm>
          <a:prstGeom prst="line">
            <a:avLst/>
          </a:prstGeom>
          <a:ln w="50800" cap="rnd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67544" y="3140968"/>
            <a:ext cx="2736304" cy="0"/>
          </a:xfrm>
          <a:prstGeom prst="line">
            <a:avLst/>
          </a:prstGeom>
          <a:ln w="50800" cap="rnd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5004048" y="4005064"/>
            <a:ext cx="0" cy="1656184"/>
          </a:xfrm>
          <a:prstGeom prst="line">
            <a:avLst/>
          </a:prstGeom>
          <a:ln w="50800" cap="rnd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 descr="Рисунок1.png"/>
          <p:cNvPicPr>
            <a:picLocks noChangeAspect="1"/>
          </p:cNvPicPr>
          <p:nvPr/>
        </p:nvPicPr>
        <p:blipFill>
          <a:blip r:embed="rId5" cstate="print"/>
          <a:srcRect t="15342" b="38632"/>
          <a:stretch>
            <a:fillRect/>
          </a:stretch>
        </p:blipFill>
        <p:spPr>
          <a:xfrm rot="16200000">
            <a:off x="3527924" y="3032917"/>
            <a:ext cx="1152046" cy="648070"/>
          </a:xfrm>
          <a:prstGeom prst="rect">
            <a:avLst/>
          </a:prstGeom>
        </p:spPr>
      </p:pic>
      <p:sp>
        <p:nvSpPr>
          <p:cNvPr id="1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0CD27DE2-AD22-6F4C-BB9D-FA3293DDB528}" type="slidenum">
              <a:rPr kumimoji="0" lang="ru-RU" sz="1600" b="1">
                <a:latin typeface="Pragmatica Book" charset="0"/>
              </a:rPr>
              <a:pPr/>
              <a:t>8</a:t>
            </a:fld>
            <a:endParaRPr kumimoji="0" lang="ru-RU" sz="1600" b="1" dirty="0">
              <a:latin typeface="Pragmatica Book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836712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+mj-lt"/>
              </a:rPr>
              <a:t>человек</a:t>
            </a:r>
            <a:endParaRPr lang="ru-RU" sz="2800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51927" y="1435423"/>
            <a:ext cx="11320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CC00"/>
                </a:solidFill>
                <a:latin typeface="Century Gothic" pitchFamily="34" charset="0"/>
              </a:rPr>
              <a:t>221</a:t>
            </a:r>
            <a:endParaRPr lang="ru-RU" sz="4400" dirty="0">
              <a:solidFill>
                <a:srgbClr val="00CC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715343"/>
            <a:ext cx="14478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CC00"/>
                </a:solidFill>
                <a:latin typeface="Century Gothic" pitchFamily="34" charset="0"/>
              </a:rPr>
              <a:t>5008</a:t>
            </a:r>
            <a:endParaRPr lang="ru-RU" sz="4400" dirty="0">
              <a:solidFill>
                <a:srgbClr val="00CC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1579439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Century Gothic" pitchFamily="34" charset="0"/>
              </a:rPr>
              <a:t> </a:t>
            </a:r>
            <a:r>
              <a:rPr lang="ru-RU" sz="2800" dirty="0" smtClean="0">
                <a:latin typeface="+mj-lt"/>
              </a:rPr>
              <a:t>лекцию в акселераторе</a:t>
            </a:r>
            <a:endParaRPr lang="ru-RU" sz="2800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1456" y="1560275"/>
            <a:ext cx="2247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atin typeface="+mj-lt"/>
              </a:rPr>
              <a:t>прослушали</a:t>
            </a:r>
            <a:endParaRPr lang="ru-RU" sz="28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852936"/>
            <a:ext cx="417646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Pragmatica Book"/>
                <a:cs typeface="Times New Roman" charset="0"/>
              </a:rPr>
              <a:t>Самому молодому слушателю семинаров по предпринимательству</a:t>
            </a:r>
            <a:r>
              <a:rPr lang="ru-RU" sz="2800" b="1" dirty="0" smtClean="0">
                <a:solidFill>
                  <a:srgbClr val="FFFF00"/>
                </a:solidFill>
                <a:latin typeface="Pragmatica Book"/>
                <a:cs typeface="Times New Roman" charset="0"/>
              </a:rPr>
              <a:t> </a:t>
            </a:r>
            <a:r>
              <a:rPr lang="ru-RU" sz="2800" dirty="0" smtClean="0"/>
              <a:t> </a:t>
            </a:r>
            <a:endParaRPr lang="ru-RU" sz="3200" dirty="0" smtClean="0"/>
          </a:p>
          <a:p>
            <a:pPr algn="ctr"/>
            <a:r>
              <a:rPr lang="ru-RU" sz="7200" b="1" dirty="0" smtClean="0">
                <a:solidFill>
                  <a:srgbClr val="00CC00"/>
                </a:solidFill>
              </a:rPr>
              <a:t>11</a:t>
            </a:r>
            <a:r>
              <a:rPr lang="ru-RU" sz="3600" b="1" dirty="0" smtClean="0">
                <a:solidFill>
                  <a:srgbClr val="00CC00"/>
                </a:solidFill>
              </a:rPr>
              <a:t> лет</a:t>
            </a:r>
            <a:endParaRPr lang="ru-RU" sz="3600" b="1" dirty="0">
              <a:solidFill>
                <a:srgbClr val="00CC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28245"/>
            <a:ext cx="841423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600" b="1" dirty="0" smtClean="0">
                <a:solidFill>
                  <a:srgbClr val="FFFF00"/>
                </a:solidFill>
                <a:latin typeface="Pragmatica Book"/>
                <a:cs typeface="Times New Roman" charset="0"/>
              </a:rPr>
              <a:t>Акселератор банка «</a:t>
            </a:r>
            <a:r>
              <a:rPr lang="ru-RU" sz="2600" b="1" dirty="0" err="1" smtClean="0">
                <a:solidFill>
                  <a:srgbClr val="FFFF00"/>
                </a:solidFill>
                <a:latin typeface="Pragmatica Book"/>
                <a:cs typeface="Times New Roman" charset="0"/>
              </a:rPr>
              <a:t>Центр-инвест</a:t>
            </a:r>
            <a:r>
              <a:rPr lang="ru-RU" sz="2600" b="1" dirty="0" smtClean="0">
                <a:solidFill>
                  <a:srgbClr val="FFFF00"/>
                </a:solidFill>
                <a:latin typeface="Pragmatica Book"/>
                <a:cs typeface="Times New Roman" charset="0"/>
              </a:rPr>
              <a:t>»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292080" y="2132856"/>
            <a:ext cx="2376264" cy="2376264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rgbClr val="AFC1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398527" y="3831591"/>
            <a:ext cx="2261705" cy="2261705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38100">
            <a:solidFill>
              <a:srgbClr val="AFC1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444208" y="3789040"/>
            <a:ext cx="2376264" cy="2376264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38100">
            <a:solidFill>
              <a:srgbClr val="AFC1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687575"/>
            <a:ext cx="1371494" cy="1371494"/>
          </a:xfrm>
          <a:prstGeom prst="rect">
            <a:avLst/>
          </a:prstGeom>
        </p:spPr>
      </p:pic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0CD27DE2-AD22-6F4C-BB9D-FA3293DDB528}" type="slidenum">
              <a:rPr kumimoji="0" lang="ru-RU" sz="1600" b="1">
                <a:latin typeface="Pragmatica Book" charset="0"/>
              </a:rPr>
              <a:pPr/>
              <a:t>9</a:t>
            </a:fld>
            <a:endParaRPr kumimoji="0" lang="ru-RU" sz="1600" b="1" dirty="0">
              <a:latin typeface="Pragmatica Book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15046</TotalTime>
  <Words>565</Words>
  <Application>Microsoft Office PowerPoint</Application>
  <PresentationFormat>Экран (4:3)</PresentationFormat>
  <Paragraphs>155</Paragraphs>
  <Slides>19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Оформление по умолчанию</vt:lpstr>
      <vt:lpstr>Тема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cib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cib</dc:creator>
  <cp:lastModifiedBy>u001709</cp:lastModifiedBy>
  <cp:revision>928</cp:revision>
  <dcterms:created xsi:type="dcterms:W3CDTF">2010-11-15T06:16:55Z</dcterms:created>
  <dcterms:modified xsi:type="dcterms:W3CDTF">2018-11-26T14:49:17Z</dcterms:modified>
</cp:coreProperties>
</file>